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394" r:id="rId4"/>
    <p:sldId id="395" r:id="rId5"/>
    <p:sldId id="326" r:id="rId6"/>
    <p:sldId id="327" r:id="rId7"/>
    <p:sldId id="396" r:id="rId8"/>
    <p:sldId id="397" r:id="rId9"/>
    <p:sldId id="400" r:id="rId10"/>
    <p:sldId id="398" r:id="rId11"/>
    <p:sldId id="306" r:id="rId12"/>
    <p:sldId id="399" r:id="rId13"/>
    <p:sldId id="402" r:id="rId14"/>
    <p:sldId id="403" r:id="rId15"/>
    <p:sldId id="401" r:id="rId16"/>
    <p:sldId id="404" r:id="rId17"/>
    <p:sldId id="405" r:id="rId18"/>
    <p:sldId id="406" r:id="rId19"/>
    <p:sldId id="407" r:id="rId20"/>
    <p:sldId id="409" r:id="rId21"/>
    <p:sldId id="408" r:id="rId22"/>
    <p:sldId id="41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4660"/>
  </p:normalViewPr>
  <p:slideViewPr>
    <p:cSldViewPr>
      <p:cViewPr varScale="1">
        <p:scale>
          <a:sx n="59" d="100"/>
          <a:sy n="59" d="100"/>
        </p:scale>
        <p:origin x="6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8F2430-C4CD-44E1-A151-A44C0B29A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7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EF0237-C56D-422E-9D71-62A44D3D5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2A10D-5F53-40BB-B878-E5CD3AEE2E92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5900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AFFDE-1D36-4407-A46C-7806DC8B8463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2923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AFFDE-1D36-4407-A46C-7806DC8B8463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5455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AFFDE-1D36-4407-A46C-7806DC8B8463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624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37A6-6783-4DEE-B79D-B650F5EB00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9BC6-35C1-4A8E-96D8-E7761EF3A4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9B50-EED1-4056-A8A1-1C1644AB23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8D3F-174A-4AF6-ADE3-6ED88EBAEB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B68C-E089-4F99-BDAE-D46762B946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8FE1-2E74-4BCD-AD98-37FA1E8103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6B6A-C237-4950-8F1B-0E2B8E46AD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35B2-ECA7-42DB-B575-6F97E28594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EDB2-7458-4D82-A05C-9F4391D21D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8B24-F0F3-4ADD-9E33-2CD86BBE50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EBFC-E0C4-4BE0-845D-E623EFF4A1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C623EB-566B-4EEE-9D55-E158A58C51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11" r:id="rId5"/>
    <p:sldLayoutId id="2147483804" r:id="rId6"/>
    <p:sldLayoutId id="2147483805" r:id="rId7"/>
    <p:sldLayoutId id="2147483812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</a:rPr>
              <a:t>La </a:t>
            </a:r>
            <a:r>
              <a:rPr lang="en-US" dirty="0" err="1" smtClean="0">
                <a:latin typeface="Tahoma" pitchFamily="34" charset="0"/>
              </a:rPr>
              <a:t>coltura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delle</a:t>
            </a:r>
            <a:r>
              <a:rPr lang="en-US" dirty="0" smtClean="0">
                <a:latin typeface="Tahoma" pitchFamily="34" charset="0"/>
              </a:rPr>
              <a:t> cellule </a:t>
            </a:r>
            <a:r>
              <a:rPr lang="en-US" dirty="0" err="1" smtClean="0">
                <a:latin typeface="Tahoma" pitchFamily="34" charset="0"/>
              </a:rPr>
              <a:t>animali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400800" cy="2444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Basi</a:t>
            </a:r>
            <a:r>
              <a:rPr lang="en-US" dirty="0" smtClean="0"/>
              <a:t> </a:t>
            </a:r>
            <a:r>
              <a:rPr lang="en-US" dirty="0" err="1" smtClean="0"/>
              <a:t>teoriche</a:t>
            </a:r>
            <a:endParaRPr lang="en-US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Prof. </a:t>
            </a:r>
            <a:r>
              <a:rPr lang="en-US" sz="1800" dirty="0"/>
              <a:t>Adriano </a:t>
            </a:r>
            <a:r>
              <a:rPr lang="en-US" sz="1800" dirty="0" err="1" smtClean="0"/>
              <a:t>Angelucci</a:t>
            </a:r>
            <a:endParaRPr lang="en-US" sz="1800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1800" dirty="0"/>
              <a:t>adriano.angelucci@univaq.it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LTCMA </a:t>
            </a:r>
            <a:r>
              <a:rPr lang="en-US" sz="1800" dirty="0" smtClean="0"/>
              <a:t> </a:t>
            </a:r>
            <a:r>
              <a:rPr lang="en-US" sz="1800" dirty="0" smtClean="0"/>
              <a:t>I </a:t>
            </a:r>
            <a:r>
              <a:rPr lang="en-US" sz="1800" dirty="0" smtClean="0"/>
              <a:t>– </a:t>
            </a:r>
            <a:r>
              <a:rPr lang="en-US" sz="1800" dirty="0" err="1" smtClean="0"/>
              <a:t>Marzo</a:t>
            </a:r>
            <a:r>
              <a:rPr lang="en-US" sz="1800" dirty="0" smtClean="0"/>
              <a:t> 2021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  <p:sp>
        <p:nvSpPr>
          <p:cNvPr id="2" name="Ovale 1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Alcune tappe della storia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1998</a:t>
            </a:r>
            <a:r>
              <a:rPr lang="it-IT" dirty="0" smtClean="0"/>
              <a:t> James Thomson &amp; John </a:t>
            </a:r>
            <a:r>
              <a:rPr lang="it-IT" dirty="0" err="1" smtClean="0"/>
              <a:t>Gearhart</a:t>
            </a:r>
            <a:r>
              <a:rPr lang="it-IT" dirty="0" smtClean="0"/>
              <a:t> isolano cellule staminali embrionali umane</a:t>
            </a:r>
          </a:p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2006</a:t>
            </a:r>
            <a:r>
              <a:rPr lang="it-IT" dirty="0" smtClean="0"/>
              <a:t> </a:t>
            </a:r>
            <a:r>
              <a:rPr lang="it-IT" dirty="0"/>
              <a:t>Shinya </a:t>
            </a:r>
            <a:r>
              <a:rPr lang="it-IT" dirty="0" err="1"/>
              <a:t>Yamanaka</a:t>
            </a:r>
            <a:r>
              <a:rPr lang="it-IT" dirty="0"/>
              <a:t> </a:t>
            </a:r>
            <a:r>
              <a:rPr lang="it-IT" dirty="0" smtClean="0"/>
              <a:t>genera le cellule staminali pluripotenti indotte</a:t>
            </a:r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0"/>
          <a:stretch/>
        </p:blipFill>
        <p:spPr>
          <a:xfrm>
            <a:off x="827584" y="2924944"/>
            <a:ext cx="7272808" cy="374838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868144" y="2636912"/>
            <a:ext cx="237626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652120" y="292494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Molti fenotipi diversi</a:t>
            </a:r>
          </a:p>
          <a:p>
            <a:r>
              <a:rPr lang="it-IT" sz="2800" dirty="0" smtClean="0"/>
              <a:t>nelle opportune condizioni di coltura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637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ahoma" pitchFamily="34" charset="0"/>
              </a:rPr>
              <a:t>Modelli cellulari di base</a:t>
            </a:r>
            <a:endParaRPr lang="it-IT" dirty="0"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u="sng" dirty="0" smtClean="0"/>
              <a:t>Coltura primaria</a:t>
            </a:r>
            <a:r>
              <a:rPr lang="it-IT" dirty="0" smtClean="0"/>
              <a:t>: coltura di cellule prelevate da tessuto (pura o mista)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 bwMode="auto">
          <a:xfrm>
            <a:off x="683568" y="2276872"/>
            <a:ext cx="3055276" cy="37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3779912" y="571467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427984" y="571467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5076056" y="571467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652120" y="5426640"/>
            <a:ext cx="33954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 cellulare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3491880" y="321297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3491880" y="400506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4139952" y="3068960"/>
            <a:ext cx="59766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err="1" smtClean="0"/>
              <a:t>Separazione</a:t>
            </a:r>
            <a:r>
              <a:rPr lang="en-US" dirty="0" smtClean="0"/>
              <a:t> </a:t>
            </a:r>
            <a:r>
              <a:rPr lang="en-US" dirty="0" err="1" smtClean="0"/>
              <a:t>meccanica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Separazione</a:t>
            </a:r>
            <a:r>
              <a:rPr lang="en-US" dirty="0" smtClean="0"/>
              <a:t> </a:t>
            </a:r>
            <a:r>
              <a:rPr lang="en-US" dirty="0" err="1" smtClean="0"/>
              <a:t>enzimatica</a:t>
            </a:r>
            <a:r>
              <a:rPr lang="en-US" dirty="0" smtClean="0"/>
              <a:t> ( </a:t>
            </a:r>
            <a:r>
              <a:rPr lang="en-US" dirty="0" err="1" smtClean="0"/>
              <a:t>es</a:t>
            </a:r>
            <a:r>
              <a:rPr lang="en-US" dirty="0" smtClean="0"/>
              <a:t>: collagenase)</a:t>
            </a:r>
            <a:endParaRPr lang="en-US" dirty="0"/>
          </a:p>
          <a:p>
            <a:pPr eaLnBrk="1" hangingPunct="1"/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protocolli</a:t>
            </a:r>
            <a:r>
              <a:rPr lang="en-US" dirty="0" smtClean="0"/>
              <a:t> (*)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15" name="Freccia a destra 14"/>
          <p:cNvSpPr/>
          <p:nvPr/>
        </p:nvSpPr>
        <p:spPr>
          <a:xfrm>
            <a:off x="3491880" y="486916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0" y="6237312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(*Separazione su gradiente di densità - Separazione per affinità – </a:t>
            </a:r>
            <a:r>
              <a:rPr lang="it-IT" sz="2400" dirty="0" err="1" smtClean="0">
                <a:solidFill>
                  <a:schemeClr val="tx1"/>
                </a:solidFill>
              </a:rPr>
              <a:t>Sorting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ahoma" pitchFamily="34" charset="0"/>
              </a:rPr>
              <a:t>Modelli cellulari di base</a:t>
            </a:r>
            <a:endParaRPr lang="it-IT" dirty="0"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Linea cellulare </a:t>
            </a:r>
            <a:r>
              <a:rPr lang="it-IT" u="sng" dirty="0" smtClean="0"/>
              <a:t>continua</a:t>
            </a:r>
            <a:r>
              <a:rPr lang="it-IT" dirty="0" smtClean="0"/>
              <a:t> (</a:t>
            </a:r>
            <a:r>
              <a:rPr lang="it-IT" u="sng" dirty="0" smtClean="0"/>
              <a:t>stabile</a:t>
            </a:r>
            <a:r>
              <a:rPr lang="it-IT" dirty="0" smtClean="0"/>
              <a:t>):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dirty="0" smtClean="0"/>
              <a:t>coltura in grado di sopravvivere oltre il limite di </a:t>
            </a:r>
            <a:r>
              <a:rPr lang="it-IT" dirty="0" err="1" smtClean="0"/>
              <a:t>Hayflick</a:t>
            </a: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400" b="1" dirty="0" smtClean="0"/>
              <a:t>Linea trasformata </a:t>
            </a:r>
            <a:r>
              <a:rPr lang="it-IT" sz="2400" dirty="0" smtClean="0"/>
              <a:t>(</a:t>
            </a:r>
            <a:r>
              <a:rPr lang="it-IT" sz="2400" dirty="0" err="1" smtClean="0"/>
              <a:t>immortalizzate</a:t>
            </a:r>
            <a:r>
              <a:rPr lang="it-IT" sz="2400" dirty="0" smtClean="0"/>
              <a:t>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it-IT" sz="2200" dirty="0" smtClean="0"/>
              <a:t>Es: cellule epiteliali infettate da </a:t>
            </a:r>
            <a:r>
              <a:rPr lang="it-IT" sz="2200" dirty="0" err="1" smtClean="0"/>
              <a:t>papillomavirus</a:t>
            </a:r>
            <a:endParaRPr lang="it-IT" sz="2200" dirty="0" smtClean="0"/>
          </a:p>
          <a:p>
            <a:pPr marL="547687" lvl="2" indent="0" eaLnBrk="1" hangingPunct="1">
              <a:lnSpc>
                <a:spcPct val="90000"/>
              </a:lnSpc>
              <a:buNone/>
              <a:defRPr/>
            </a:pPr>
            <a:endParaRPr lang="it-IT" sz="24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400" b="1" dirty="0" smtClean="0"/>
              <a:t>Linea tumorale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it-IT" sz="2200" dirty="0" smtClean="0"/>
              <a:t>Numerose linee prelevate da pazienti tumorali sia da tumori solidi che ematologici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ahoma" pitchFamily="34" charset="0"/>
              </a:rPr>
              <a:t>Linea cellulare vs linea cellulare continua</a:t>
            </a:r>
            <a:endParaRPr lang="it-IT" dirty="0">
              <a:latin typeface="Tahoma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84226"/>
              </p:ext>
            </p:extLst>
          </p:nvPr>
        </p:nvGraphicFramePr>
        <p:xfrm>
          <a:off x="467544" y="234888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974337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902961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1286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Non continua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Continua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0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Numero di divisioni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limitate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indefinite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8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senescenza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00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Inibizione da contatto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5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Ancoraggio-dipendente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22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Richiesta</a:t>
                      </a:r>
                      <a:r>
                        <a:rPr lang="it-IT" baseline="0" dirty="0" smtClean="0"/>
                        <a:t> di supplementi di crescita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LIMITATA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40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2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Diventare immortali: </a:t>
            </a:r>
          </a:p>
          <a:p>
            <a:r>
              <a:rPr lang="it-IT" dirty="0" smtClean="0"/>
              <a:t>il caso di Henrietta </a:t>
            </a:r>
            <a:r>
              <a:rPr lang="it-IT" dirty="0" err="1" smtClean="0"/>
              <a:t>Lacks</a:t>
            </a:r>
            <a:endParaRPr lang="it-IT" dirty="0" smtClean="0"/>
          </a:p>
          <a:p>
            <a:endParaRPr lang="it-IT" dirty="0"/>
          </a:p>
          <a:p>
            <a:r>
              <a:rPr lang="it-IT" sz="3200" dirty="0" smtClean="0"/>
              <a:t>Otto </a:t>
            </a:r>
            <a:r>
              <a:rPr lang="it-IT" sz="3200" dirty="0" err="1" smtClean="0"/>
              <a:t>Gey</a:t>
            </a:r>
            <a:r>
              <a:rPr lang="it-IT" sz="3200" dirty="0" smtClean="0"/>
              <a:t> G.= 1951</a:t>
            </a:r>
          </a:p>
          <a:p>
            <a:r>
              <a:rPr lang="it-IT" sz="3200" dirty="0" smtClean="0"/>
              <a:t>La prima linea continua </a:t>
            </a:r>
          </a:p>
          <a:p>
            <a:r>
              <a:rPr lang="it-IT" sz="3200" dirty="0" smtClean="0"/>
              <a:t>(</a:t>
            </a:r>
            <a:r>
              <a:rPr lang="it-IT" sz="3200" dirty="0" err="1" smtClean="0"/>
              <a:t>HeLa</a:t>
            </a:r>
            <a:r>
              <a:rPr lang="it-IT" sz="3200" dirty="0" smtClean="0"/>
              <a:t>) </a:t>
            </a:r>
          </a:p>
          <a:p>
            <a:r>
              <a:rPr lang="it-IT" sz="3200" dirty="0" smtClean="0"/>
              <a:t>biopsia carcinoma </a:t>
            </a:r>
          </a:p>
          <a:p>
            <a:r>
              <a:rPr lang="it-IT" sz="3200" dirty="0" smtClean="0"/>
              <a:t>cervicale uterino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86250" cy="5143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5576" y="6237312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</a:rPr>
              <a:t>Smithsonian</a:t>
            </a:r>
            <a:r>
              <a:rPr lang="it-IT" sz="2400" dirty="0" smtClean="0">
                <a:solidFill>
                  <a:schemeClr val="tx1"/>
                </a:solidFill>
              </a:rPr>
              <a:t> National Gallery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4"/>
            <a:ext cx="5876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Colture di cellule tumorali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0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7934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1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89916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Cell Culture | Applications | ibi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48672" cy="53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07704" y="332656"/>
            <a:ext cx="5190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Colture tridimensionali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234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Obiettivi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dei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cellulari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229600" cy="487680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r>
              <a:rPr lang="en-US" dirty="0" smtClean="0"/>
              <a:t>NECESSITA’:</a:t>
            </a:r>
          </a:p>
          <a:p>
            <a:pPr algn="just" eaLnBrk="1" hangingPunct="1">
              <a:defRPr/>
            </a:pPr>
            <a:endParaRPr lang="en-US" dirty="0"/>
          </a:p>
          <a:p>
            <a:pPr lvl="1" algn="just" eaLnBrk="1" hangingPunct="1">
              <a:defRPr/>
            </a:pPr>
            <a:r>
              <a:rPr lang="en-US" sz="2400" dirty="0" err="1" smtClean="0"/>
              <a:t>Avere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piattaforma</a:t>
            </a:r>
            <a:r>
              <a:rPr lang="en-US" sz="2400" dirty="0" smtClean="0"/>
              <a:t> di </a:t>
            </a:r>
            <a:r>
              <a:rPr lang="en-US" sz="2400" dirty="0" err="1" smtClean="0"/>
              <a:t>semplice</a:t>
            </a:r>
            <a:r>
              <a:rPr lang="en-US" sz="2400" dirty="0" smtClean="0"/>
              <a:t> </a:t>
            </a:r>
            <a:r>
              <a:rPr lang="en-US" sz="2400" dirty="0" err="1" smtClean="0"/>
              <a:t>manipolazione</a:t>
            </a:r>
            <a:r>
              <a:rPr lang="en-US" sz="2400" dirty="0" smtClean="0"/>
              <a:t> e </a:t>
            </a:r>
            <a:r>
              <a:rPr lang="en-US" sz="2400" dirty="0" err="1" smtClean="0"/>
              <a:t>interpretazione</a:t>
            </a:r>
            <a:r>
              <a:rPr lang="en-US" sz="2400" dirty="0" smtClean="0"/>
              <a:t> per </a:t>
            </a:r>
            <a:r>
              <a:rPr lang="en-US" sz="2400" dirty="0" err="1" smtClean="0"/>
              <a:t>studiare</a:t>
            </a:r>
            <a:r>
              <a:rPr lang="en-US" sz="2400" dirty="0" smtClean="0"/>
              <a:t> la </a:t>
            </a:r>
            <a:r>
              <a:rPr lang="en-US" sz="2400" dirty="0" err="1" smtClean="0"/>
              <a:t>biologia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cellule </a:t>
            </a:r>
            <a:r>
              <a:rPr lang="en-US" sz="2400" dirty="0" err="1" smtClean="0"/>
              <a:t>animali</a:t>
            </a:r>
            <a:endParaRPr lang="en-US" sz="2400" dirty="0"/>
          </a:p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r>
              <a:rPr lang="en-US" dirty="0" smtClean="0"/>
              <a:t>SFIDE:</a:t>
            </a:r>
          </a:p>
          <a:p>
            <a:pPr algn="just" eaLnBrk="1" hangingPunct="1">
              <a:defRPr/>
            </a:pPr>
            <a:endParaRPr lang="en-US" sz="2400" dirty="0" smtClean="0"/>
          </a:p>
          <a:p>
            <a:pPr lvl="1" algn="just" eaLnBrk="1" hangingPunct="1">
              <a:defRPr/>
            </a:pPr>
            <a:r>
              <a:rPr lang="en-US" sz="2400" dirty="0" err="1" smtClean="0"/>
              <a:t>Preservare</a:t>
            </a:r>
            <a:r>
              <a:rPr lang="en-US" sz="2400" dirty="0" smtClean="0"/>
              <a:t> </a:t>
            </a:r>
            <a:r>
              <a:rPr lang="en-US" sz="2400" dirty="0" err="1" smtClean="0"/>
              <a:t>genotipo</a:t>
            </a:r>
            <a:r>
              <a:rPr lang="en-US" sz="2400" dirty="0" smtClean="0"/>
              <a:t> e </a:t>
            </a:r>
            <a:r>
              <a:rPr lang="en-US" sz="2400" dirty="0" err="1" smtClean="0"/>
              <a:t>fenotipo</a:t>
            </a:r>
            <a:r>
              <a:rPr lang="en-US" sz="2400" dirty="0" smtClean="0"/>
              <a:t> </a:t>
            </a:r>
            <a:r>
              <a:rPr lang="en-US" sz="2400" dirty="0" err="1" smtClean="0"/>
              <a:t>iniziali</a:t>
            </a:r>
            <a:endParaRPr lang="en-US" sz="2400" dirty="0" smtClean="0"/>
          </a:p>
          <a:p>
            <a:pPr lvl="1" algn="just" eaLnBrk="1" hangingPunct="1">
              <a:defRPr/>
            </a:pPr>
            <a:endParaRPr lang="en-US" sz="2400" dirty="0"/>
          </a:p>
          <a:p>
            <a:pPr lvl="1" algn="just" eaLnBrk="1" hangingPunct="1">
              <a:defRPr/>
            </a:pPr>
            <a:r>
              <a:rPr lang="en-US" sz="2400" dirty="0" err="1" smtClean="0"/>
              <a:t>Ricostruire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ambiente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fisiologico</a:t>
            </a:r>
            <a:endParaRPr lang="en-US" sz="2400" dirty="0" smtClean="0"/>
          </a:p>
          <a:p>
            <a:pPr marL="274637" lvl="1" indent="0" algn="just" eaLnBrk="1" hangingPunct="1"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JMS | Free Full-Text | Three-Dimensional Cell Cultures as an In Vitro Tool  for Prostate Cancer Modeling and Drug Discovery |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 descr="https://www.mdpi.com/ijms/ijms-21-06806/article_deploy/html/images/ijms-21-06806-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7418898" cy="39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03648" y="332656"/>
            <a:ext cx="6027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Sferoidi e modelli tumorali</a:t>
            </a:r>
            <a:endParaRPr lang="it-IT" dirty="0"/>
          </a:p>
        </p:txBody>
      </p:sp>
      <p:pic>
        <p:nvPicPr>
          <p:cNvPr id="3078" name="Picture 6" descr="The Next Frontier in 3D Cell Culture | Biocompare: The Buyer's Guide for  Life Scienti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15032" r="50374" b="14281"/>
          <a:stretch/>
        </p:blipFill>
        <p:spPr bwMode="auto">
          <a:xfrm>
            <a:off x="1403648" y="1124744"/>
            <a:ext cx="3706049" cy="21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3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drogels for 3D cell culture | Sigma-Aldr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112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332656"/>
            <a:ext cx="7491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Colture tridimensionali in matrice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90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rganoids – Providing a More Accurate Model of Complex Cell Function -  Andor Learning Centre- Oxford Instr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832648" cy="51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332656"/>
            <a:ext cx="6833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Colture 3d di cellule staminali</a:t>
            </a:r>
            <a:endParaRPr lang="it-IT" dirty="0"/>
          </a:p>
        </p:txBody>
      </p:sp>
      <p:pic>
        <p:nvPicPr>
          <p:cNvPr id="4100" name="Picture 4" descr="Intestinal Organoi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6990"/>
          <a:stretch/>
        </p:blipFill>
        <p:spPr bwMode="auto">
          <a:xfrm>
            <a:off x="107504" y="4221088"/>
            <a:ext cx="1872208" cy="13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5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Ambiti</a:t>
            </a:r>
            <a:r>
              <a:rPr lang="en-US" dirty="0" smtClean="0">
                <a:latin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</a:rPr>
              <a:t>utilizzo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dei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cellulari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campi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biomedica</a:t>
            </a:r>
            <a:r>
              <a:rPr lang="en-US" dirty="0" smtClean="0"/>
              <a:t> (</a:t>
            </a:r>
            <a:r>
              <a:rPr lang="en-US" dirty="0" err="1" smtClean="0"/>
              <a:t>esempi</a:t>
            </a:r>
            <a:r>
              <a:rPr lang="en-US" dirty="0" smtClean="0"/>
              <a:t>)</a:t>
            </a:r>
          </a:p>
          <a:p>
            <a:pPr algn="just" eaLnBrk="1" hangingPunct="1">
              <a:defRPr/>
            </a:pPr>
            <a:endParaRPr lang="en-US" sz="2000" dirty="0" smtClean="0"/>
          </a:p>
          <a:p>
            <a:pPr lvl="1" algn="just" eaLnBrk="1" hangingPunct="1">
              <a:defRPr/>
            </a:pPr>
            <a:r>
              <a:rPr lang="en-US" sz="2400" dirty="0" smtClean="0"/>
              <a:t>Studio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processi</a:t>
            </a:r>
            <a:r>
              <a:rPr lang="en-US" sz="2400" dirty="0" smtClean="0"/>
              <a:t> </a:t>
            </a:r>
            <a:r>
              <a:rPr lang="en-US" sz="2400" dirty="0" err="1" smtClean="0"/>
              <a:t>fisiopatologici</a:t>
            </a:r>
            <a:endParaRPr lang="en-US" sz="2400" dirty="0" smtClean="0"/>
          </a:p>
          <a:p>
            <a:pPr lvl="2" algn="just" eaLnBrk="1" hangingPunct="1">
              <a:defRPr/>
            </a:pPr>
            <a:r>
              <a:rPr lang="en-US" sz="2200" dirty="0" err="1" smtClean="0"/>
              <a:t>Modelli</a:t>
            </a:r>
            <a:r>
              <a:rPr lang="en-US" sz="2200" dirty="0" smtClean="0"/>
              <a:t> di </a:t>
            </a:r>
            <a:r>
              <a:rPr lang="en-US" sz="2200" dirty="0" err="1" smtClean="0"/>
              <a:t>ricapitolazione</a:t>
            </a:r>
            <a:r>
              <a:rPr lang="en-US" sz="2200" dirty="0" smtClean="0"/>
              <a:t> </a:t>
            </a:r>
            <a:r>
              <a:rPr lang="en-US" sz="2200" dirty="0" err="1" smtClean="0"/>
              <a:t>delle</a:t>
            </a:r>
            <a:r>
              <a:rPr lang="en-US" sz="2200" dirty="0" smtClean="0"/>
              <a:t> </a:t>
            </a:r>
            <a:r>
              <a:rPr lang="en-US" sz="2200" dirty="0" err="1" smtClean="0"/>
              <a:t>malattie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base </a:t>
            </a:r>
            <a:r>
              <a:rPr lang="en-US" sz="2200" dirty="0" err="1" smtClean="0"/>
              <a:t>cellulare</a:t>
            </a:r>
            <a:endParaRPr lang="en-US" sz="2200" dirty="0" smtClean="0"/>
          </a:p>
          <a:p>
            <a:pPr lvl="1" algn="just" eaLnBrk="1" hangingPunct="1">
              <a:defRPr/>
            </a:pPr>
            <a:r>
              <a:rPr lang="en-US" sz="2400" dirty="0" err="1" smtClean="0"/>
              <a:t>Farmacologia</a:t>
            </a:r>
            <a:endParaRPr lang="en-US" sz="2400" dirty="0" smtClean="0"/>
          </a:p>
          <a:p>
            <a:pPr lvl="2" algn="just" eaLnBrk="1" hangingPunct="1">
              <a:defRPr/>
            </a:pPr>
            <a:r>
              <a:rPr lang="en-US" sz="2200" dirty="0" err="1" smtClean="0"/>
              <a:t>Risposta</a:t>
            </a:r>
            <a:r>
              <a:rPr lang="en-US" sz="2200" dirty="0" smtClean="0"/>
              <a:t> </a:t>
            </a:r>
            <a:r>
              <a:rPr lang="en-US" sz="2200" dirty="0" err="1" smtClean="0"/>
              <a:t>preclinica</a:t>
            </a:r>
            <a:r>
              <a:rPr lang="en-US" sz="2200" dirty="0" smtClean="0"/>
              <a:t> </a:t>
            </a:r>
            <a:r>
              <a:rPr lang="en-US" sz="2200" dirty="0" err="1" smtClean="0"/>
              <a:t>ai</a:t>
            </a:r>
            <a:r>
              <a:rPr lang="en-US" sz="2200" dirty="0" smtClean="0"/>
              <a:t> </a:t>
            </a:r>
            <a:r>
              <a:rPr lang="en-US" sz="2200" dirty="0" err="1" smtClean="0"/>
              <a:t>farmaci</a:t>
            </a:r>
            <a:endParaRPr lang="en-US" sz="2200" dirty="0" smtClean="0"/>
          </a:p>
          <a:p>
            <a:pPr lvl="1" algn="just" eaLnBrk="1" hangingPunct="1">
              <a:defRPr/>
            </a:pPr>
            <a:r>
              <a:rPr lang="en-US" sz="2400" dirty="0" err="1" smtClean="0"/>
              <a:t>Medicina</a:t>
            </a:r>
            <a:r>
              <a:rPr lang="en-US" sz="2400" dirty="0" smtClean="0"/>
              <a:t> </a:t>
            </a:r>
            <a:r>
              <a:rPr lang="en-US" sz="2400" dirty="0" err="1" smtClean="0"/>
              <a:t>rigenerativa</a:t>
            </a:r>
            <a:r>
              <a:rPr lang="en-US" sz="2400" dirty="0" smtClean="0"/>
              <a:t>/</a:t>
            </a:r>
            <a:r>
              <a:rPr lang="en-US" sz="2400" dirty="0" err="1" smtClean="0"/>
              <a:t>riparativa</a:t>
            </a:r>
            <a:endParaRPr lang="en-US" sz="2400" dirty="0" smtClean="0"/>
          </a:p>
          <a:p>
            <a:pPr lvl="2" algn="just" eaLnBrk="1" hangingPunct="1">
              <a:defRPr/>
            </a:pPr>
            <a:r>
              <a:rPr lang="en-US" sz="2200" dirty="0" err="1" smtClean="0"/>
              <a:t>Applicazione</a:t>
            </a:r>
            <a:r>
              <a:rPr lang="en-US" sz="2200" dirty="0" smtClean="0"/>
              <a:t> </a:t>
            </a:r>
            <a:r>
              <a:rPr lang="en-US" sz="2200" dirty="0" err="1" smtClean="0"/>
              <a:t>delle</a:t>
            </a:r>
            <a:r>
              <a:rPr lang="en-US" sz="2200" dirty="0" smtClean="0"/>
              <a:t> cellule </a:t>
            </a:r>
            <a:r>
              <a:rPr lang="en-US" sz="2200" dirty="0" err="1" smtClean="0"/>
              <a:t>staminali</a:t>
            </a:r>
            <a:r>
              <a:rPr lang="en-US" sz="2200" dirty="0" smtClean="0"/>
              <a:t> (cell factory)</a:t>
            </a:r>
          </a:p>
          <a:p>
            <a:pPr lvl="1" algn="just" eaLnBrk="1" hangingPunct="1">
              <a:defRPr/>
            </a:pPr>
            <a:r>
              <a:rPr lang="en-US" sz="2400" dirty="0" err="1" smtClean="0"/>
              <a:t>Virologia</a:t>
            </a:r>
            <a:r>
              <a:rPr lang="en-US" sz="2400" dirty="0" smtClean="0"/>
              <a:t> </a:t>
            </a:r>
          </a:p>
          <a:p>
            <a:pPr lvl="2" algn="just" eaLnBrk="1" hangingPunct="1">
              <a:defRPr/>
            </a:pPr>
            <a:r>
              <a:rPr lang="en-US" sz="2200" dirty="0" err="1" smtClean="0"/>
              <a:t>Substrato</a:t>
            </a:r>
            <a:r>
              <a:rPr lang="en-US" sz="2200" dirty="0" smtClean="0"/>
              <a:t> di </a:t>
            </a:r>
            <a:r>
              <a:rPr lang="en-US" sz="2200" dirty="0" err="1" smtClean="0"/>
              <a:t>crescita</a:t>
            </a:r>
            <a:r>
              <a:rPr lang="en-US" sz="2200" dirty="0" smtClean="0"/>
              <a:t> </a:t>
            </a:r>
            <a:r>
              <a:rPr lang="en-US" sz="2200" dirty="0" err="1" smtClean="0"/>
              <a:t>dei</a:t>
            </a:r>
            <a:r>
              <a:rPr lang="en-US" sz="2200" dirty="0" smtClean="0"/>
              <a:t> virus</a:t>
            </a:r>
          </a:p>
          <a:p>
            <a:pPr lvl="1" algn="just" eaLnBrk="1" hangingPunct="1">
              <a:defRPr/>
            </a:pPr>
            <a:r>
              <a:rPr lang="en-US" sz="2400" dirty="0" err="1" smtClean="0"/>
              <a:t>Immunoterapia</a:t>
            </a:r>
            <a:endParaRPr lang="en-US" sz="2400" dirty="0" smtClean="0"/>
          </a:p>
          <a:p>
            <a:pPr lvl="2" algn="just" eaLnBrk="1" hangingPunct="1">
              <a:defRPr/>
            </a:pPr>
            <a:r>
              <a:rPr lang="en-US" sz="2200" dirty="0" err="1" smtClean="0"/>
              <a:t>Produzione</a:t>
            </a:r>
            <a:r>
              <a:rPr lang="en-US" sz="2200" dirty="0" smtClean="0"/>
              <a:t> di </a:t>
            </a:r>
            <a:r>
              <a:rPr lang="en-US" sz="2200" dirty="0" err="1" smtClean="0"/>
              <a:t>vaccini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dirty="0" err="1" smtClean="0"/>
              <a:t>anticorpi</a:t>
            </a:r>
            <a:endParaRPr lang="en-US" sz="2200" dirty="0" smtClean="0"/>
          </a:p>
          <a:p>
            <a:pPr lvl="2" algn="just" eaLnBrk="1" hangingPunct="1">
              <a:defRPr/>
            </a:pPr>
            <a:r>
              <a:rPr lang="en-US" sz="2200" dirty="0" err="1" smtClean="0"/>
              <a:t>Terapia</a:t>
            </a:r>
            <a:r>
              <a:rPr lang="en-US" sz="2200" dirty="0" smtClean="0"/>
              <a:t> con cellule </a:t>
            </a:r>
            <a:r>
              <a:rPr lang="en-US" sz="2200" dirty="0" err="1" smtClean="0"/>
              <a:t>adottive</a:t>
            </a:r>
            <a:endParaRPr lang="en-US" sz="2200" dirty="0" smtClean="0"/>
          </a:p>
          <a:p>
            <a:pPr lvl="2" algn="just" eaLnBrk="1" hangingPunct="1">
              <a:defRPr/>
            </a:pPr>
            <a:endParaRPr lang="en-US" sz="2200" dirty="0" smtClean="0"/>
          </a:p>
          <a:p>
            <a:pPr lvl="1" algn="just" eaLnBrk="1" hangingPunct="1">
              <a:defRPr/>
            </a:pPr>
            <a:endParaRPr lang="en-US" sz="24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64096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Vantaggi</a:t>
            </a:r>
            <a:r>
              <a:rPr lang="en-US" dirty="0" smtClean="0">
                <a:latin typeface="Tahoma" pitchFamily="34" charset="0"/>
              </a:rPr>
              <a:t> e </a:t>
            </a:r>
            <a:r>
              <a:rPr lang="en-US" dirty="0" err="1" smtClean="0">
                <a:latin typeface="Tahoma" pitchFamily="34" charset="0"/>
              </a:rPr>
              <a:t>limiti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sperimentali</a:t>
            </a:r>
            <a:r>
              <a:rPr lang="en-US" dirty="0" smtClean="0">
                <a:latin typeface="Tahoma" pitchFamily="34" charset="0"/>
              </a:rPr>
              <a:t> 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err="1" smtClean="0">
                <a:latin typeface="Tahoma" pitchFamily="34" charset="0"/>
              </a:rPr>
              <a:t>dei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cellulari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324544" y="1556792"/>
            <a:ext cx="9289032" cy="4876800"/>
          </a:xfrm>
        </p:spPr>
        <p:txBody>
          <a:bodyPr>
            <a:normAutofit fontScale="92500"/>
          </a:bodyPr>
          <a:lstStyle/>
          <a:p>
            <a:pPr lvl="2" algn="just" eaLnBrk="1" hangingPunct="1">
              <a:defRPr/>
            </a:pPr>
            <a:r>
              <a:rPr lang="en-US" sz="2800" dirty="0" smtClean="0"/>
              <a:t>VANTAGGI</a:t>
            </a:r>
          </a:p>
          <a:p>
            <a:pPr lvl="2" algn="just" eaLnBrk="1" hangingPunct="1">
              <a:defRPr/>
            </a:pPr>
            <a:r>
              <a:rPr lang="en-US" sz="2800" dirty="0" err="1" smtClean="0"/>
              <a:t>Economicità</a:t>
            </a:r>
            <a:r>
              <a:rPr lang="en-US" sz="2800" dirty="0" smtClean="0"/>
              <a:t> e </a:t>
            </a:r>
            <a:r>
              <a:rPr lang="en-US" sz="2800" dirty="0" err="1" smtClean="0"/>
              <a:t>velocità</a:t>
            </a:r>
            <a:r>
              <a:rPr lang="en-US" sz="2800" dirty="0" smtClean="0"/>
              <a:t> di </a:t>
            </a:r>
            <a:r>
              <a:rPr lang="en-US" sz="2800" dirty="0" err="1" smtClean="0"/>
              <a:t>realizzazione</a:t>
            </a:r>
            <a:endParaRPr lang="en-US" sz="2800" dirty="0" smtClean="0"/>
          </a:p>
          <a:p>
            <a:pPr lvl="2" algn="just" eaLnBrk="1" hangingPunct="1">
              <a:defRPr/>
            </a:pPr>
            <a:r>
              <a:rPr lang="en-US" sz="2800" dirty="0" err="1" smtClean="0"/>
              <a:t>Numero</a:t>
            </a:r>
            <a:r>
              <a:rPr lang="en-US" sz="2800" dirty="0" smtClean="0"/>
              <a:t> </a:t>
            </a:r>
            <a:r>
              <a:rPr lang="en-US" sz="2800" dirty="0" err="1" smtClean="0"/>
              <a:t>elevato</a:t>
            </a:r>
            <a:r>
              <a:rPr lang="en-US" sz="2800" dirty="0" smtClean="0"/>
              <a:t> di </a:t>
            </a:r>
            <a:r>
              <a:rPr lang="en-US" sz="2800" dirty="0" err="1" smtClean="0"/>
              <a:t>replicati</a:t>
            </a:r>
            <a:r>
              <a:rPr lang="en-US" sz="2800" dirty="0" smtClean="0"/>
              <a:t> (</a:t>
            </a:r>
            <a:r>
              <a:rPr lang="en-US" sz="2800" dirty="0" err="1" smtClean="0"/>
              <a:t>statistica</a:t>
            </a:r>
            <a:r>
              <a:rPr lang="en-US" sz="2800" dirty="0" smtClean="0"/>
              <a:t>)</a:t>
            </a:r>
          </a:p>
          <a:p>
            <a:pPr lvl="2" algn="just" eaLnBrk="1" hangingPunct="1">
              <a:defRPr/>
            </a:pPr>
            <a:r>
              <a:rPr lang="en-US" sz="2800" dirty="0" smtClean="0"/>
              <a:t>Grande </a:t>
            </a:r>
            <a:r>
              <a:rPr lang="en-US" sz="2800" dirty="0" err="1" smtClean="0"/>
              <a:t>plasticità</a:t>
            </a:r>
            <a:r>
              <a:rPr lang="en-US" sz="2800" dirty="0" smtClean="0"/>
              <a:t> e </a:t>
            </a:r>
            <a:r>
              <a:rPr lang="en-US" sz="2800" dirty="0" err="1" smtClean="0"/>
              <a:t>numerosità</a:t>
            </a:r>
            <a:r>
              <a:rPr lang="en-US" sz="2800" dirty="0" smtClean="0"/>
              <a:t> di </a:t>
            </a:r>
            <a:r>
              <a:rPr lang="en-US" sz="2800" dirty="0" err="1" smtClean="0"/>
              <a:t>protocolli</a:t>
            </a:r>
            <a:r>
              <a:rPr lang="en-US" sz="2800" dirty="0" smtClean="0"/>
              <a:t> </a:t>
            </a:r>
            <a:r>
              <a:rPr lang="en-US" sz="2800" dirty="0" err="1" smtClean="0"/>
              <a:t>consolidati</a:t>
            </a:r>
            <a:endParaRPr lang="en-US" sz="2800" dirty="0" smtClean="0"/>
          </a:p>
          <a:p>
            <a:pPr lvl="2" algn="just" eaLnBrk="1" hangingPunct="1">
              <a:defRPr/>
            </a:pPr>
            <a:r>
              <a:rPr lang="en-US" sz="2800" dirty="0" err="1" smtClean="0"/>
              <a:t>Riduzione</a:t>
            </a:r>
            <a:r>
              <a:rPr lang="en-US" sz="2800" dirty="0" smtClean="0"/>
              <a:t> del </a:t>
            </a:r>
            <a:r>
              <a:rPr lang="en-US" sz="2800" dirty="0" err="1" smtClean="0"/>
              <a:t>numero</a:t>
            </a:r>
            <a:r>
              <a:rPr lang="en-US" sz="2800" dirty="0" smtClean="0"/>
              <a:t> di </a:t>
            </a:r>
            <a:r>
              <a:rPr lang="en-US" sz="2800" dirty="0" err="1" smtClean="0"/>
              <a:t>animali</a:t>
            </a:r>
            <a:r>
              <a:rPr lang="en-US" sz="2800" dirty="0" smtClean="0"/>
              <a:t> </a:t>
            </a:r>
            <a:r>
              <a:rPr lang="en-US" sz="2800" dirty="0" err="1" smtClean="0"/>
              <a:t>usati</a:t>
            </a:r>
            <a:r>
              <a:rPr lang="en-US" sz="2800" dirty="0" smtClean="0"/>
              <a:t> a </a:t>
            </a:r>
            <a:r>
              <a:rPr lang="en-US" sz="2800" dirty="0" err="1" smtClean="0"/>
              <a:t>scopo</a:t>
            </a:r>
            <a:r>
              <a:rPr lang="en-US" sz="2800" dirty="0" smtClean="0"/>
              <a:t> di </a:t>
            </a:r>
            <a:r>
              <a:rPr lang="en-US" sz="2800" dirty="0" err="1" smtClean="0"/>
              <a:t>ricerca</a:t>
            </a:r>
            <a:endParaRPr lang="en-US" sz="2800" dirty="0" smtClean="0"/>
          </a:p>
          <a:p>
            <a:pPr marL="547687" lvl="2" indent="0" algn="just" eaLnBrk="1" hangingPunct="1">
              <a:buNone/>
              <a:defRPr/>
            </a:pPr>
            <a:endParaRPr lang="en-US" sz="2800" dirty="0"/>
          </a:p>
          <a:p>
            <a:pPr lvl="2" algn="just" eaLnBrk="1" hangingPunct="1">
              <a:defRPr/>
            </a:pPr>
            <a:r>
              <a:rPr lang="en-US" sz="2800" dirty="0" smtClean="0"/>
              <a:t>SVANTAGGI</a:t>
            </a:r>
          </a:p>
          <a:p>
            <a:pPr lvl="2" algn="just" eaLnBrk="1" hangingPunct="1">
              <a:defRPr/>
            </a:pPr>
            <a:r>
              <a:rPr lang="en-US" sz="2800" dirty="0" err="1" smtClean="0"/>
              <a:t>Modello</a:t>
            </a:r>
            <a:r>
              <a:rPr lang="en-US" sz="2800" dirty="0" smtClean="0"/>
              <a:t> </a:t>
            </a:r>
            <a:r>
              <a:rPr lang="en-US" sz="2800" dirty="0" err="1" smtClean="0"/>
              <a:t>riduzionistico</a:t>
            </a:r>
            <a:endParaRPr lang="en-US" sz="2800" dirty="0" smtClean="0"/>
          </a:p>
          <a:p>
            <a:pPr lvl="2" algn="just" eaLnBrk="1" hangingPunct="1">
              <a:defRPr/>
            </a:pPr>
            <a:r>
              <a:rPr lang="en-US" sz="2800" dirty="0" err="1" smtClean="0"/>
              <a:t>Ambiente</a:t>
            </a:r>
            <a:r>
              <a:rPr lang="en-US" sz="2800" dirty="0" smtClean="0"/>
              <a:t> di </a:t>
            </a:r>
            <a:r>
              <a:rPr lang="en-US" sz="2800" dirty="0" err="1" smtClean="0"/>
              <a:t>crescita</a:t>
            </a:r>
            <a:r>
              <a:rPr lang="en-US" sz="2800" dirty="0" smtClean="0"/>
              <a:t> </a:t>
            </a:r>
            <a:r>
              <a:rPr lang="en-US" sz="2800" dirty="0" err="1" smtClean="0"/>
              <a:t>artificiale</a:t>
            </a:r>
            <a:endParaRPr lang="en-US" sz="2800" dirty="0" smtClean="0"/>
          </a:p>
          <a:p>
            <a:pPr lvl="2" algn="just" eaLnBrk="1" hangingPunct="1">
              <a:defRPr/>
            </a:pPr>
            <a:r>
              <a:rPr lang="en-US" sz="2800" dirty="0" err="1" smtClean="0"/>
              <a:t>Risultati</a:t>
            </a:r>
            <a:r>
              <a:rPr lang="en-US" sz="2800" dirty="0" smtClean="0"/>
              <a:t> </a:t>
            </a:r>
            <a:r>
              <a:rPr lang="en-US" sz="2800" dirty="0" err="1" smtClean="0"/>
              <a:t>ampiamente</a:t>
            </a:r>
            <a:r>
              <a:rPr lang="en-US" sz="2800" dirty="0" smtClean="0"/>
              <a:t> non </a:t>
            </a:r>
            <a:r>
              <a:rPr lang="en-US" sz="2800" dirty="0" err="1" smtClean="0"/>
              <a:t>predittivi</a:t>
            </a:r>
            <a:endParaRPr lang="en-US" sz="2800" dirty="0" smtClean="0"/>
          </a:p>
          <a:p>
            <a:pPr lvl="1" algn="just" eaLnBrk="1" hangingPunct="1">
              <a:defRPr/>
            </a:pPr>
            <a:endParaRPr lang="en-US" sz="32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597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Alcune tappe della storia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1885</a:t>
            </a:r>
            <a:r>
              <a:rPr lang="it-IT" dirty="0" smtClean="0"/>
              <a:t> </a:t>
            </a:r>
            <a:r>
              <a:rPr lang="it-IT" b="1" dirty="0" err="1" smtClean="0"/>
              <a:t>Wihelm</a:t>
            </a:r>
            <a:r>
              <a:rPr lang="it-IT" b="1" dirty="0" smtClean="0"/>
              <a:t> Roux</a:t>
            </a:r>
            <a:r>
              <a:rPr lang="it-IT" dirty="0" smtClean="0"/>
              <a:t>: prima coltura di tessuto da embrione di pollo (Soluzione di </a:t>
            </a:r>
            <a:r>
              <a:rPr lang="it-IT" dirty="0" err="1" smtClean="0"/>
              <a:t>Ringer</a:t>
            </a:r>
            <a:r>
              <a:rPr lang="it-IT" dirty="0" smtClean="0"/>
              <a:t>, Sali di calcio)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1907</a:t>
            </a:r>
            <a:r>
              <a:rPr lang="it-IT" dirty="0" smtClean="0"/>
              <a:t> </a:t>
            </a:r>
            <a:r>
              <a:rPr lang="it-IT" dirty="0" err="1" smtClean="0"/>
              <a:t>Ross</a:t>
            </a:r>
            <a:r>
              <a:rPr lang="it-IT" dirty="0" smtClean="0"/>
              <a:t> </a:t>
            </a:r>
            <a:r>
              <a:rPr lang="it-IT" dirty="0" err="1" smtClean="0"/>
              <a:t>Granville</a:t>
            </a:r>
            <a:r>
              <a:rPr lang="it-IT" dirty="0" smtClean="0"/>
              <a:t> </a:t>
            </a:r>
            <a:r>
              <a:rPr lang="it-IT" b="1" dirty="0" smtClean="0"/>
              <a:t>Harrison</a:t>
            </a:r>
            <a:r>
              <a:rPr lang="it-IT" dirty="0" smtClean="0"/>
              <a:t> &amp; Paul Alfred </a:t>
            </a:r>
            <a:r>
              <a:rPr lang="it-IT" b="1" dirty="0" smtClean="0"/>
              <a:t>Weiss</a:t>
            </a:r>
            <a:r>
              <a:rPr lang="it-IT" dirty="0" smtClean="0"/>
              <a:t>: sperimentazione su cellule «in vitro»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34813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683568" y="263691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2420888"/>
            <a:ext cx="646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Sopravvivenza in soluzione salina a 37°C per diversi giorni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644008" y="5373216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868144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Proliferazione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cellulare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Ross</a:t>
            </a:r>
            <a:r>
              <a:rPr lang="it-IT" dirty="0" smtClean="0"/>
              <a:t> </a:t>
            </a:r>
            <a:r>
              <a:rPr lang="it-IT" dirty="0" err="1" smtClean="0"/>
              <a:t>Granville</a:t>
            </a:r>
            <a:r>
              <a:rPr lang="it-IT" dirty="0" smtClean="0"/>
              <a:t> Harrison</a:t>
            </a:r>
            <a:endParaRPr lang="en-US" dirty="0"/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980928"/>
          </a:xfrm>
        </p:spPr>
        <p:txBody>
          <a:bodyPr/>
          <a:lstStyle/>
          <a:p>
            <a:r>
              <a:rPr lang="it-IT" dirty="0" smtClean="0"/>
              <a:t>Espianti di tubo neurale di embrioni di rana</a:t>
            </a:r>
          </a:p>
          <a:p>
            <a:endParaRPr lang="it-IT" dirty="0" smtClean="0"/>
          </a:p>
          <a:p>
            <a:r>
              <a:rPr lang="it-IT" dirty="0" smtClean="0"/>
              <a:t>Coltura in una goccia di linfa di rana</a:t>
            </a:r>
            <a:r>
              <a:rPr lang="en-US" dirty="0" smtClean="0"/>
              <a:t> </a:t>
            </a:r>
            <a:r>
              <a:rPr lang="en-US" dirty="0" err="1" smtClean="0"/>
              <a:t>contenuta</a:t>
            </a:r>
            <a:r>
              <a:rPr lang="en-US" dirty="0" smtClean="0"/>
              <a:t> in un </a:t>
            </a:r>
            <a:r>
              <a:rPr lang="en-US" dirty="0" err="1" smtClean="0"/>
              <a:t>vetrino</a:t>
            </a:r>
            <a:r>
              <a:rPr lang="en-US" dirty="0" smtClean="0"/>
              <a:t> in </a:t>
            </a:r>
            <a:r>
              <a:rPr lang="en-US" dirty="0" err="1" smtClean="0"/>
              <a:t>ambiente</a:t>
            </a:r>
            <a:r>
              <a:rPr lang="en-US" dirty="0" smtClean="0"/>
              <a:t> sterile</a:t>
            </a:r>
          </a:p>
          <a:p>
            <a:endParaRPr lang="en-US" dirty="0" smtClean="0"/>
          </a:p>
          <a:p>
            <a:r>
              <a:rPr lang="it-IT" dirty="0" smtClean="0"/>
              <a:t>Osservazione «in vitro» dello sviluppo nel tempo di fibre nervose </a:t>
            </a:r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Alcune tappe della storia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1912</a:t>
            </a:r>
            <a:r>
              <a:rPr lang="it-IT" dirty="0" smtClean="0"/>
              <a:t> Alexis </a:t>
            </a:r>
            <a:r>
              <a:rPr lang="it-IT" dirty="0" err="1" smtClean="0"/>
              <a:t>Carrel</a:t>
            </a:r>
            <a:r>
              <a:rPr lang="it-IT" dirty="0" smtClean="0"/>
              <a:t>: metodologie asettiche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 smtClean="0"/>
              <a:t>                                                 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1920</a:t>
            </a:r>
            <a:r>
              <a:rPr lang="it-IT" dirty="0" smtClean="0"/>
              <a:t> Prima banca di cellule (ECACC, </a:t>
            </a:r>
            <a:r>
              <a:rPr lang="it-IT" dirty="0" err="1" smtClean="0"/>
              <a:t>European</a:t>
            </a:r>
            <a:r>
              <a:rPr lang="it-IT" dirty="0" smtClean="0"/>
              <a:t> Collection of Cell </a:t>
            </a:r>
            <a:r>
              <a:rPr lang="it-IT" dirty="0" err="1" smtClean="0"/>
              <a:t>Cultures</a:t>
            </a:r>
            <a:r>
              <a:rPr lang="it-IT" dirty="0" smtClean="0"/>
              <a:t>)</a:t>
            </a:r>
          </a:p>
        </p:txBody>
      </p:sp>
      <p:sp>
        <p:nvSpPr>
          <p:cNvPr id="4" name="Ovale 3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954" r="1301" b="499"/>
          <a:stretch/>
        </p:blipFill>
        <p:spPr>
          <a:xfrm>
            <a:off x="467544" y="2276872"/>
            <a:ext cx="3910856" cy="18722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2000" y="1844824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Contenitori che permettono di mantenere la sterilità microbiologica</a:t>
            </a: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Falsa ipotesi: le cellule possono essere mantenute per sempre in coltura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551723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Centri che conservano i prototipi delle linee cellulari isolate e le mette a disposizione dei ricercatori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Alcune tappe della storia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sz="2800" dirty="0">
                <a:solidFill>
                  <a:srgbClr val="FF0000"/>
                </a:solidFill>
              </a:rPr>
              <a:t>1961</a:t>
            </a:r>
            <a:r>
              <a:rPr lang="it-IT" sz="2800" dirty="0"/>
              <a:t> Leonard </a:t>
            </a:r>
            <a:r>
              <a:rPr lang="it-IT" sz="2800" b="1" dirty="0" err="1"/>
              <a:t>Hayflick</a:t>
            </a:r>
            <a:r>
              <a:rPr lang="it-IT" sz="2800" dirty="0"/>
              <a:t> e Paul </a:t>
            </a:r>
            <a:r>
              <a:rPr lang="it-IT" sz="2800" b="1" dirty="0" err="1"/>
              <a:t>Moorhead</a:t>
            </a:r>
            <a:r>
              <a:rPr lang="it-IT" sz="2800" b="1" dirty="0"/>
              <a:t>: </a:t>
            </a:r>
            <a:r>
              <a:rPr lang="it-IT" sz="2800" dirty="0"/>
              <a:t>limite di replicazione delle cellule in vitro</a:t>
            </a:r>
          </a:p>
          <a:p>
            <a:pPr>
              <a:defRPr/>
            </a:pPr>
            <a:endParaRPr lang="it-IT" sz="2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it-IT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it-IT" sz="2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it-IT" sz="2800" dirty="0"/>
          </a:p>
          <a:p>
            <a:pPr>
              <a:defRPr/>
            </a:pPr>
            <a:endParaRPr lang="it-IT" sz="2800" dirty="0"/>
          </a:p>
          <a:p>
            <a:pPr>
              <a:defRPr/>
            </a:pPr>
            <a:endParaRPr lang="it-IT" sz="2800" dirty="0" smtClean="0"/>
          </a:p>
        </p:txBody>
      </p:sp>
      <p:sp>
        <p:nvSpPr>
          <p:cNvPr id="4" name="Ovale 3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/>
          <a:stretch/>
        </p:blipFill>
        <p:spPr>
          <a:xfrm>
            <a:off x="1187624" y="2780928"/>
            <a:ext cx="625969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Alcune tappe della storia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1975</a:t>
            </a:r>
            <a:r>
              <a:rPr lang="it-IT" dirty="0" smtClean="0"/>
              <a:t> Georges </a:t>
            </a:r>
            <a:r>
              <a:rPr lang="it-IT" b="1" dirty="0" err="1" smtClean="0"/>
              <a:t>Kohler</a:t>
            </a:r>
            <a:r>
              <a:rPr lang="it-IT" dirty="0" smtClean="0"/>
              <a:t> &amp; Cesar </a:t>
            </a:r>
            <a:r>
              <a:rPr lang="it-IT" b="1" dirty="0" err="1" smtClean="0"/>
              <a:t>Milstein</a:t>
            </a:r>
            <a:r>
              <a:rPr lang="it-IT" dirty="0" smtClean="0"/>
              <a:t>: primo ibridoma per produrre anticorpi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</p:txBody>
      </p:sp>
      <p:sp>
        <p:nvSpPr>
          <p:cNvPr id="4" name="Ovale 3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>
          <a:xfrm>
            <a:off x="755576" y="2276872"/>
            <a:ext cx="7056784" cy="40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6642E02417E9469BFCFDC81FD8BBA2" ma:contentTypeVersion="2" ma:contentTypeDescription="Creare un nuovo documento." ma:contentTypeScope="" ma:versionID="be9b279acfe42b68766eb26418fff329">
  <xsd:schema xmlns:xsd="http://www.w3.org/2001/XMLSchema" xmlns:xs="http://www.w3.org/2001/XMLSchema" xmlns:p="http://schemas.microsoft.com/office/2006/metadata/properties" xmlns:ns2="85daee4d-ab52-42d9-80e7-389bc7dff98b" targetNamespace="http://schemas.microsoft.com/office/2006/metadata/properties" ma:root="true" ma:fieldsID="ef3ec25ca2c7ba4acc157c190441467f" ns2:_="">
    <xsd:import namespace="85daee4d-ab52-42d9-80e7-389bc7dff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aee4d-ab52-42d9-80e7-389bc7dff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E7064-AFD5-4C28-871F-ECA1EC0BBDCB}"/>
</file>

<file path=customXml/itemProps2.xml><?xml version="1.0" encoding="utf-8"?>
<ds:datastoreItem xmlns:ds="http://schemas.openxmlformats.org/officeDocument/2006/customXml" ds:itemID="{D035FB38-0BB7-4214-B8B3-AE734A46F61D}"/>
</file>

<file path=customXml/itemProps3.xml><?xml version="1.0" encoding="utf-8"?>
<ds:datastoreItem xmlns:ds="http://schemas.openxmlformats.org/officeDocument/2006/customXml" ds:itemID="{FB52E663-92D7-4E89-8F2C-B1AF83887CDE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1914</TotalTime>
  <Words>541</Words>
  <Application>Microsoft Office PowerPoint</Application>
  <PresentationFormat>Presentazione su schermo (4:3)</PresentationFormat>
  <Paragraphs>143</Paragraphs>
  <Slides>22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Chiaro</vt:lpstr>
      <vt:lpstr>La coltura delle cellule animali</vt:lpstr>
      <vt:lpstr>Obiettivi dei modelli cellulari</vt:lpstr>
      <vt:lpstr>Ambiti di utilizzo dei modelli cellulari</vt:lpstr>
      <vt:lpstr>Vantaggi e limiti sperimentali  dei modelli cellulari</vt:lpstr>
      <vt:lpstr>Alcune tappe della storia </vt:lpstr>
      <vt:lpstr>Ross Granville Harrison</vt:lpstr>
      <vt:lpstr>Alcune tappe della storia </vt:lpstr>
      <vt:lpstr>Alcune tappe della storia </vt:lpstr>
      <vt:lpstr>Alcune tappe della storia </vt:lpstr>
      <vt:lpstr>Alcune tappe della storia </vt:lpstr>
      <vt:lpstr>Modelli cellulari di base</vt:lpstr>
      <vt:lpstr>Modelli cellulari di base</vt:lpstr>
      <vt:lpstr>Linea cellulare vs linea cellulare continua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COLTURE CELLULARI</dc:title>
  <dc:creator>Adriano</dc:creator>
  <cp:lastModifiedBy>Adriano Angelucci</cp:lastModifiedBy>
  <cp:revision>162</cp:revision>
  <dcterms:created xsi:type="dcterms:W3CDTF">2006-12-28T21:25:54Z</dcterms:created>
  <dcterms:modified xsi:type="dcterms:W3CDTF">2021-03-11T21:31:31Z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0x010100246642E02417E9469BFCFDC81FD8BBA2</vt:lpwstr>
  </property>
</Properties>
</file>