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0" r:id="rId3"/>
    <p:sldId id="392" r:id="rId4"/>
    <p:sldId id="384" r:id="rId5"/>
    <p:sldId id="387" r:id="rId6"/>
    <p:sldId id="373" r:id="rId7"/>
    <p:sldId id="385" r:id="rId8"/>
    <p:sldId id="386" r:id="rId9"/>
    <p:sldId id="374" r:id="rId10"/>
    <p:sldId id="388" r:id="rId11"/>
    <p:sldId id="395" r:id="rId12"/>
    <p:sldId id="389" r:id="rId13"/>
    <p:sldId id="375" r:id="rId14"/>
    <p:sldId id="376" r:id="rId15"/>
    <p:sldId id="377" r:id="rId16"/>
    <p:sldId id="378" r:id="rId17"/>
    <p:sldId id="379" r:id="rId18"/>
    <p:sldId id="393" r:id="rId19"/>
    <p:sldId id="380" r:id="rId20"/>
    <p:sldId id="381" r:id="rId21"/>
    <p:sldId id="39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4660"/>
  </p:normalViewPr>
  <p:slideViewPr>
    <p:cSldViewPr>
      <p:cViewPr varScale="1">
        <p:scale>
          <a:sx n="73" d="100"/>
          <a:sy n="73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8F2430-C4CD-44E1-A151-A44C0B29A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7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EF0237-C56D-422E-9D71-62A44D3D5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2A10D-5F53-40BB-B878-E5CD3AEE2E92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5900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D72C9B-FE2F-4193-9A17-3255C9C890F8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1911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4E53B9-75DB-4472-BE4C-D12DF9B4C731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7760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AB90F9-AAD3-467E-88B4-6D2A30835315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59366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AB90F9-AAD3-467E-88B4-6D2A30835315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0978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AB90F9-AAD3-467E-88B4-6D2A30835315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43182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AB90F9-AAD3-467E-88B4-6D2A30835315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9465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093313-F836-4331-B2EE-114EDC9C1FE2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8567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126060-4D73-4072-8936-2EF8DE2CE619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8154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7B2BEC-A4F0-4D31-A690-D06B85D49C1D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2911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D72C9B-FE2F-4193-9A17-3255C9C890F8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7367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37A6-6783-4DEE-B79D-B650F5EB00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9BC6-35C1-4A8E-96D8-E7761EF3A4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9B50-EED1-4056-A8A1-1C1644AB23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8D3F-174A-4AF6-ADE3-6ED88EBAEB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B68C-E089-4F99-BDAE-D46762B946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8FE1-2E74-4BCD-AD98-37FA1E8103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6B6A-C237-4950-8F1B-0E2B8E46AD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35B2-ECA7-42DB-B575-6F97E28594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EDB2-7458-4D82-A05C-9F4391D21D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8B24-F0F3-4ADD-9E33-2CD86BBE50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EBFC-E0C4-4BE0-845D-E623EFF4A1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C623EB-566B-4EEE-9D55-E158A58C51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11" r:id="rId5"/>
    <p:sldLayoutId id="2147483804" r:id="rId6"/>
    <p:sldLayoutId id="2147483805" r:id="rId7"/>
    <p:sldLayoutId id="2147483812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sperimentali</a:t>
            </a:r>
            <a:r>
              <a:rPr lang="en-US" dirty="0" smtClean="0">
                <a:latin typeface="Tahoma" pitchFamily="34" charset="0"/>
              </a:rPr>
              <a:t> di cellule </a:t>
            </a:r>
            <a:r>
              <a:rPr lang="en-US" dirty="0" err="1" smtClean="0">
                <a:latin typeface="Tahoma" pitchFamily="34" charset="0"/>
              </a:rPr>
              <a:t>animali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400800" cy="2444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2.Il </a:t>
            </a:r>
            <a:r>
              <a:rPr lang="en-US" dirty="0" err="1" smtClean="0"/>
              <a:t>laboratorio</a:t>
            </a:r>
            <a:r>
              <a:rPr lang="en-US" dirty="0" smtClean="0"/>
              <a:t> di </a:t>
            </a:r>
            <a:r>
              <a:rPr lang="en-US" dirty="0" err="1" smtClean="0"/>
              <a:t>colture</a:t>
            </a:r>
            <a:r>
              <a:rPr lang="en-US" dirty="0" smtClean="0"/>
              <a:t> </a:t>
            </a:r>
            <a:r>
              <a:rPr lang="en-US" smtClean="0"/>
              <a:t>cellulari</a:t>
            </a:r>
            <a:endParaRPr lang="en-US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Prof. </a:t>
            </a:r>
            <a:r>
              <a:rPr lang="en-US" sz="1800" dirty="0"/>
              <a:t>Adriano </a:t>
            </a:r>
            <a:r>
              <a:rPr lang="en-US" sz="1800" dirty="0" err="1" smtClean="0"/>
              <a:t>Angelucci</a:t>
            </a:r>
            <a:endParaRPr lang="en-US" sz="1800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1800" dirty="0"/>
              <a:t>adriano.angelucci@univaq.it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LTCMA – </a:t>
            </a:r>
            <a:r>
              <a:rPr lang="en-US" sz="1800" dirty="0" err="1" smtClean="0"/>
              <a:t>Marzo</a:t>
            </a:r>
            <a:r>
              <a:rPr lang="en-US" sz="1800" dirty="0" smtClean="0"/>
              <a:t> 2021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  <p:sp>
        <p:nvSpPr>
          <p:cNvPr id="2" name="Ovale 1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ximise Biological Safety Cabinet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85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404664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Griglia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anticontaminazione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ximise Biological Safety Cabinet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8084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7664" y="404664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</a:rPr>
              <a:t>Zona utile di </a:t>
            </a:r>
            <a:r>
              <a:rPr lang="en-US" dirty="0" err="1" smtClean="0">
                <a:latin typeface="Tahoma" pitchFamily="34" charset="0"/>
              </a:rPr>
              <a:t>manipolazione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vision of Research Safety | Illin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832648" cy="40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7664" y="404664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Disposizione</a:t>
            </a:r>
            <a:r>
              <a:rPr lang="en-US" dirty="0" smtClean="0">
                <a:latin typeface="Tahoma" pitchFamily="34" charset="0"/>
              </a:rPr>
              <a:t> del </a:t>
            </a:r>
            <a:r>
              <a:rPr lang="en-US" dirty="0" err="1" smtClean="0">
                <a:latin typeface="Tahoma" pitchFamily="34" charset="0"/>
              </a:rPr>
              <a:t>materiale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5445224"/>
            <a:ext cx="8151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NB: limitare gli oggetti presenti nella cappa</a:t>
            </a:r>
          </a:p>
          <a:p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cercare di non ostruire i fori sul piano di lavoro 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5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Centrifuga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err="1" smtClean="0"/>
              <a:t>Separare</a:t>
            </a:r>
            <a:r>
              <a:rPr lang="en-US" dirty="0" smtClean="0"/>
              <a:t> le cellule dal </a:t>
            </a:r>
            <a:r>
              <a:rPr lang="en-US" dirty="0" err="1" smtClean="0"/>
              <a:t>liquido</a:t>
            </a:r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300 g x 5 </a:t>
            </a:r>
            <a:r>
              <a:rPr lang="en-US" dirty="0" err="1" smtClean="0"/>
              <a:t>minuti</a:t>
            </a:r>
            <a:r>
              <a:rPr lang="en-US" dirty="0" smtClean="0"/>
              <a:t> è </a:t>
            </a:r>
            <a:r>
              <a:rPr lang="en-US" dirty="0" err="1" smtClean="0"/>
              <a:t>l’accelerazione</a:t>
            </a:r>
            <a:r>
              <a:rPr lang="en-US" dirty="0" smtClean="0"/>
              <a:t> per </a:t>
            </a:r>
            <a:r>
              <a:rPr lang="en-US" dirty="0" err="1" smtClean="0"/>
              <a:t>sedimentare</a:t>
            </a:r>
            <a:r>
              <a:rPr lang="en-US" dirty="0" smtClean="0"/>
              <a:t> le cellule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danneggiarle</a:t>
            </a:r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err="1" smtClean="0"/>
              <a:t>Raccomandazioni</a:t>
            </a:r>
            <a:r>
              <a:rPr lang="en-US" dirty="0" smtClean="0"/>
              <a:t>:</a:t>
            </a:r>
          </a:p>
          <a:p>
            <a:pPr lvl="1" algn="just" eaLnBrk="1" hangingPunct="1"/>
            <a:r>
              <a:rPr lang="en-US" dirty="0" err="1" smtClean="0"/>
              <a:t>Localizzazione</a:t>
            </a:r>
            <a:r>
              <a:rPr lang="en-US" dirty="0" smtClean="0"/>
              <a:t> </a:t>
            </a:r>
          </a:p>
          <a:p>
            <a:pPr lvl="1" algn="just" eaLnBrk="1" hangingPunct="1"/>
            <a:r>
              <a:rPr lang="en-US" dirty="0" err="1" smtClean="0"/>
              <a:t>Bilanciamento</a:t>
            </a:r>
            <a:endParaRPr lang="en-US" dirty="0" smtClean="0"/>
          </a:p>
          <a:p>
            <a:pPr lvl="1" algn="just" eaLnBrk="1" hangingPunct="1"/>
            <a:r>
              <a:rPr lang="en-US" dirty="0" err="1" smtClean="0"/>
              <a:t>Aereosol</a:t>
            </a:r>
            <a:endParaRPr lang="en-US" dirty="0" smtClean="0"/>
          </a:p>
          <a:p>
            <a:pPr lvl="1" algn="just" eaLnBrk="1" hangingPunct="1"/>
            <a:r>
              <a:rPr lang="en-US" dirty="0" err="1" smtClean="0"/>
              <a:t>Rottura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provette</a:t>
            </a:r>
            <a:endParaRPr lang="en-US" dirty="0" smtClean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entrifuge scheme angle ro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6" r="14816"/>
          <a:stretch/>
        </p:blipFill>
        <p:spPr bwMode="auto">
          <a:xfrm>
            <a:off x="3692143" y="3429000"/>
            <a:ext cx="4824536" cy="33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om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68752" cy="5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289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Centrifuga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6980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Nomogramma</a:t>
            </a:r>
            <a:r>
              <a:rPr lang="en-US" dirty="0" smtClean="0"/>
              <a:t> e formula di </a:t>
            </a:r>
            <a:r>
              <a:rPr lang="en-US" dirty="0" err="1" smtClean="0"/>
              <a:t>conversione</a:t>
            </a:r>
            <a:endParaRPr lang="en-US" dirty="0" smtClean="0"/>
          </a:p>
        </p:txBody>
      </p:sp>
      <p:sp>
        <p:nvSpPr>
          <p:cNvPr id="6" name="Ovale 5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dirty="0" smtClean="0"/>
              <a:t>Formula di </a:t>
            </a:r>
            <a:r>
              <a:rPr lang="en-US" dirty="0" err="1" smtClean="0"/>
              <a:t>conversione</a:t>
            </a:r>
            <a:endParaRPr lang="en-US" dirty="0" smtClean="0"/>
          </a:p>
          <a:p>
            <a:pPr algn="just" eaLnBrk="1" hangingPunct="1"/>
            <a:endParaRPr lang="en-US" dirty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Forza g (RCF</a:t>
            </a:r>
            <a:r>
              <a:rPr lang="en-US" dirty="0"/>
              <a:t>) = (rpm)</a:t>
            </a:r>
            <a:r>
              <a:rPr lang="en-US" baseline="30000" dirty="0"/>
              <a:t>2</a:t>
            </a:r>
            <a:r>
              <a:rPr lang="en-US" dirty="0"/>
              <a:t> × 1.118 × 10</a:t>
            </a:r>
            <a:r>
              <a:rPr lang="en-US" baseline="30000" dirty="0"/>
              <a:t>-5</a:t>
            </a:r>
            <a:r>
              <a:rPr lang="en-US" dirty="0"/>
              <a:t> × </a:t>
            </a:r>
            <a:r>
              <a:rPr lang="en-US" dirty="0" smtClean="0"/>
              <a:t>r (cm)</a:t>
            </a:r>
          </a:p>
          <a:p>
            <a:pPr algn="just" eaLnBrk="1" hangingPunct="1"/>
            <a:endParaRPr lang="en-US" dirty="0"/>
          </a:p>
          <a:p>
            <a:pPr algn="just" eaLnBrk="1" hangingPunct="1"/>
            <a:r>
              <a:rPr lang="en-US" dirty="0" smtClean="0"/>
              <a:t>Se r=100 mm =&gt; RCF ~ </a:t>
            </a:r>
            <a:r>
              <a:rPr lang="en-US" dirty="0"/>
              <a:t>(rpm)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/1000 </a:t>
            </a:r>
          </a:p>
          <a:p>
            <a:pPr marL="0" indent="0" algn="just" eaLnBrk="1" hangingPunct="1">
              <a:buNone/>
            </a:pPr>
            <a:endParaRPr lang="en-US" dirty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62895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ahoma" pitchFamily="34" charset="0"/>
              </a:rPr>
              <a:t>Centrifuga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1026" name="Picture 2" descr="Rad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2" y="548680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41649"/>
              </p:ext>
            </p:extLst>
          </p:nvPr>
        </p:nvGraphicFramePr>
        <p:xfrm>
          <a:off x="1524000" y="508518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464774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33358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RCF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rpm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8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7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8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4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Tahoma" pitchFamily="34" charset="0"/>
              </a:rPr>
              <a:t>Incubatore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Mantiene</a:t>
            </a:r>
            <a:r>
              <a:rPr lang="en-US" dirty="0" smtClean="0"/>
              <a:t> le </a:t>
            </a:r>
            <a:r>
              <a:rPr lang="en-US" dirty="0" err="1" smtClean="0"/>
              <a:t>condizioni</a:t>
            </a:r>
            <a:r>
              <a:rPr lang="en-US" dirty="0" smtClean="0"/>
              <a:t> </a:t>
            </a:r>
            <a:r>
              <a:rPr lang="en-US" dirty="0" err="1" smtClean="0"/>
              <a:t>ambientali</a:t>
            </a:r>
            <a:r>
              <a:rPr lang="en-US" dirty="0" smtClean="0"/>
              <a:t> </a:t>
            </a:r>
            <a:r>
              <a:rPr lang="en-US" dirty="0" err="1" smtClean="0"/>
              <a:t>ottimali</a:t>
            </a:r>
            <a:endParaRPr lang="en-US" dirty="0" smtClean="0"/>
          </a:p>
          <a:p>
            <a:pPr marL="830263" lvl="1" indent="-307975" eaLnBrk="1" hangingPunct="1">
              <a:lnSpc>
                <a:spcPct val="80000"/>
              </a:lnSpc>
            </a:pPr>
            <a:r>
              <a:rPr lang="en-US" sz="2200" dirty="0" err="1" smtClean="0"/>
              <a:t>Temperatura</a:t>
            </a:r>
            <a:r>
              <a:rPr lang="en-US" sz="2200" dirty="0" smtClean="0"/>
              <a:t> 37°C</a:t>
            </a:r>
          </a:p>
          <a:p>
            <a:pPr marL="830263" lvl="1" indent="-307975" algn="just" eaLnBrk="1" hangingPunct="1">
              <a:lnSpc>
                <a:spcPct val="80000"/>
              </a:lnSpc>
            </a:pPr>
            <a:r>
              <a:rPr lang="en-US" sz="2200" dirty="0" err="1" smtClean="0"/>
              <a:t>Umidità</a:t>
            </a:r>
            <a:r>
              <a:rPr lang="en-US" sz="2200" dirty="0" smtClean="0"/>
              <a:t> (circa 98%)</a:t>
            </a:r>
          </a:p>
          <a:p>
            <a:pPr marL="830263" lvl="1" indent="-307975" eaLnBrk="1" hangingPunct="1">
              <a:lnSpc>
                <a:spcPct val="80000"/>
              </a:lnSpc>
            </a:pPr>
            <a:r>
              <a:rPr lang="en-US" sz="2200" dirty="0" smtClean="0"/>
              <a:t>pH 7,4 (CO</a:t>
            </a:r>
            <a:r>
              <a:rPr lang="en-US" sz="2200" baseline="-25000" dirty="0" smtClean="0"/>
              <a:t>2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tampone</a:t>
            </a:r>
            <a:r>
              <a:rPr lang="en-US" sz="2200" dirty="0" smtClean="0"/>
              <a:t> </a:t>
            </a:r>
            <a:r>
              <a:rPr lang="en-US" sz="2200" dirty="0" err="1" smtClean="0"/>
              <a:t>bicarbonato</a:t>
            </a:r>
            <a:r>
              <a:rPr lang="en-US" sz="2200" dirty="0" smtClean="0"/>
              <a:t>)</a:t>
            </a:r>
          </a:p>
          <a:p>
            <a:pPr marL="830263" lvl="1" indent="-307975"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Pulizia</a:t>
            </a:r>
            <a:r>
              <a:rPr lang="en-US" dirty="0" smtClean="0"/>
              <a:t> </a:t>
            </a:r>
            <a:r>
              <a:rPr lang="en-US" dirty="0" err="1" smtClean="0"/>
              <a:t>regolare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parametri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Acqua</a:t>
            </a:r>
            <a:r>
              <a:rPr lang="en-US" dirty="0" smtClean="0"/>
              <a:t> con </a:t>
            </a:r>
            <a:r>
              <a:rPr lang="en-US" dirty="0" err="1" smtClean="0"/>
              <a:t>disinfettante</a:t>
            </a:r>
            <a:r>
              <a:rPr lang="en-US" dirty="0" smtClean="0"/>
              <a:t> </a:t>
            </a:r>
          </a:p>
          <a:p>
            <a:pPr marL="1839913" lvl="2" eaLnBrk="1" hangingPunct="1">
              <a:lnSpc>
                <a:spcPct val="80000"/>
              </a:lnSpc>
            </a:pPr>
            <a:r>
              <a:rPr lang="en-US" sz="2100" dirty="0" err="1" smtClean="0"/>
              <a:t>Solfato</a:t>
            </a:r>
            <a:r>
              <a:rPr lang="en-US" sz="2100" dirty="0" smtClean="0"/>
              <a:t> di </a:t>
            </a:r>
            <a:r>
              <a:rPr lang="en-US" sz="2100" dirty="0" err="1" smtClean="0"/>
              <a:t>rame</a:t>
            </a:r>
            <a:endParaRPr lang="en-US" sz="2100" dirty="0" smtClean="0"/>
          </a:p>
          <a:p>
            <a:pPr marL="1839913" lvl="2" eaLnBrk="1" hangingPunct="1">
              <a:lnSpc>
                <a:spcPct val="80000"/>
              </a:lnSpc>
            </a:pPr>
            <a:r>
              <a:rPr lang="en-US" sz="2100" dirty="0" err="1" smtClean="0"/>
              <a:t>Antimicotici</a:t>
            </a:r>
            <a:endParaRPr lang="en-US" sz="2100" dirty="0" smtClean="0"/>
          </a:p>
          <a:p>
            <a:pPr marL="830263" lvl="1" indent="-307975"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6" name="Ovale 5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cell incuba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24400"/>
          <a:stretch/>
        </p:blipFill>
        <p:spPr bwMode="auto">
          <a:xfrm>
            <a:off x="5652120" y="3094621"/>
            <a:ext cx="2754998" cy="34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w to Make Sure Your CO2 Incubator Is Working Properly | Biocompare Bench  T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tampone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Il </a:t>
            </a:r>
            <a:r>
              <a:rPr lang="en-US" dirty="0" err="1" smtClean="0"/>
              <a:t>mantenimento</a:t>
            </a:r>
            <a:r>
              <a:rPr lang="en-US" dirty="0" smtClean="0"/>
              <a:t> del pH è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soprattutto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colture</a:t>
            </a:r>
            <a:r>
              <a:rPr lang="en-US" dirty="0" smtClean="0"/>
              <a:t> </a:t>
            </a:r>
            <a:r>
              <a:rPr lang="en-US" dirty="0" err="1" smtClean="0"/>
              <a:t>primarie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Il pH </a:t>
            </a:r>
            <a:r>
              <a:rPr lang="en-US" dirty="0" err="1" smtClean="0"/>
              <a:t>ottimale</a:t>
            </a:r>
            <a:r>
              <a:rPr lang="en-US" dirty="0" smtClean="0"/>
              <a:t> è </a:t>
            </a:r>
            <a:r>
              <a:rPr lang="en-US" dirty="0" err="1" smtClean="0"/>
              <a:t>funzione</a:t>
            </a:r>
            <a:r>
              <a:rPr lang="en-US" dirty="0" smtClean="0"/>
              <a:t> del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cellulare</a:t>
            </a:r>
            <a:r>
              <a:rPr lang="en-US" dirty="0" smtClean="0"/>
              <a:t> (</a:t>
            </a:r>
            <a:r>
              <a:rPr lang="en-US" dirty="0" err="1" smtClean="0"/>
              <a:t>compreso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7,0 e 7,7)</a:t>
            </a:r>
          </a:p>
          <a:p>
            <a:pPr algn="just" eaLnBrk="1" hangingPunct="1"/>
            <a:r>
              <a:rPr lang="en-US" dirty="0" err="1" smtClean="0"/>
              <a:t>Tampone</a:t>
            </a:r>
            <a:r>
              <a:rPr lang="en-US" dirty="0" smtClean="0"/>
              <a:t> “</a:t>
            </a:r>
            <a:r>
              <a:rPr lang="en-US" dirty="0" err="1" smtClean="0"/>
              <a:t>fisiologico</a:t>
            </a:r>
            <a:r>
              <a:rPr lang="en-US" dirty="0" smtClean="0"/>
              <a:t>” CO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/HCO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in </a:t>
            </a:r>
            <a:r>
              <a:rPr lang="en-US" dirty="0" err="1" smtClean="0"/>
              <a:t>atmosfera</a:t>
            </a:r>
            <a:r>
              <a:rPr lang="en-US" dirty="0" smtClean="0"/>
              <a:t> al 5-10% CO</a:t>
            </a:r>
            <a:r>
              <a:rPr lang="en-US" baseline="-25000" dirty="0" smtClean="0"/>
              <a:t>2</a:t>
            </a:r>
          </a:p>
          <a:p>
            <a:pPr algn="just" eaLnBrk="1" hangingPunct="1"/>
            <a:endParaRPr lang="en-US" dirty="0" smtClean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933056"/>
            <a:ext cx="4962380" cy="2467969"/>
          </a:xfrm>
          <a:prstGeom prst="rect">
            <a:avLst/>
          </a:prstGeom>
        </p:spPr>
      </p:pic>
      <p:pic>
        <p:nvPicPr>
          <p:cNvPr id="10242" name="Picture 2" descr="Water Qua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2480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tampone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Tampone</a:t>
            </a:r>
            <a:r>
              <a:rPr lang="en-US" dirty="0" smtClean="0"/>
              <a:t> </a:t>
            </a:r>
            <a:r>
              <a:rPr lang="en-US" dirty="0" smtClean="0"/>
              <a:t>HEPES (7,2-7,4)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tossico</a:t>
            </a:r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Rosso </a:t>
            </a:r>
            <a:r>
              <a:rPr lang="en-US" dirty="0" err="1" smtClean="0"/>
              <a:t>fenolo</a:t>
            </a:r>
            <a:r>
              <a:rPr lang="en-US" dirty="0" smtClean="0"/>
              <a:t> come </a:t>
            </a:r>
            <a:r>
              <a:rPr lang="en-US" dirty="0" err="1" smtClean="0"/>
              <a:t>indicatore</a:t>
            </a:r>
            <a:r>
              <a:rPr lang="en-US" dirty="0" smtClean="0"/>
              <a:t> di pH </a:t>
            </a:r>
          </a:p>
          <a:p>
            <a:pPr lvl="1" algn="just" eaLnBrk="1" hangingPunct="1"/>
            <a:r>
              <a:rPr lang="it-IT" sz="2400" dirty="0" smtClean="0"/>
              <a:t>Le cellule crescendo possono acidificare il terreno (giallo</a:t>
            </a:r>
            <a:r>
              <a:rPr lang="it-IT" sz="2400" dirty="0" smtClean="0"/>
              <a:t>)</a:t>
            </a:r>
            <a:endParaRPr lang="it-IT" sz="2400" dirty="0" smtClean="0"/>
          </a:p>
          <a:p>
            <a:pPr lvl="1" algn="just" eaLnBrk="1" hangingPunct="1"/>
            <a:r>
              <a:rPr lang="it-IT" sz="2400" dirty="0" smtClean="0"/>
              <a:t>Anche contaminazioni batteriche acidificano il </a:t>
            </a:r>
            <a:r>
              <a:rPr lang="it-IT" sz="2400" dirty="0" smtClean="0"/>
              <a:t>terreno</a:t>
            </a:r>
            <a:endParaRPr lang="it-IT" sz="2400" dirty="0" smtClean="0"/>
          </a:p>
          <a:p>
            <a:pPr lvl="1" algn="just" eaLnBrk="1" hangingPunct="1"/>
            <a:r>
              <a:rPr lang="it-IT" sz="2400" dirty="0" smtClean="0"/>
              <a:t>Terreno viola significa che la CO2 è troppo bassa o le cellule sono morte</a:t>
            </a:r>
            <a:endParaRPr lang="en-US" sz="2400" dirty="0" smtClean="0"/>
          </a:p>
          <a:p>
            <a:pPr algn="just" eaLnBrk="1" hangingPunct="1"/>
            <a:endParaRPr lang="en-US" dirty="0" smtClean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Culture Col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06970"/>
            <a:ext cx="6792689" cy="24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onz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13396" r="31793" b="6292"/>
          <a:stretch/>
        </p:blipFill>
        <p:spPr bwMode="auto">
          <a:xfrm>
            <a:off x="7740352" y="28438"/>
            <a:ext cx="1312828" cy="22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9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uge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81000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Microscopio</a:t>
            </a:r>
            <a:r>
              <a:rPr lang="en-US" dirty="0">
                <a:latin typeface="Tahoma" pitchFamily="34" charset="0"/>
              </a:rPr>
              <a:t> a </a:t>
            </a:r>
            <a:r>
              <a:rPr lang="en-US" dirty="0" err="1">
                <a:latin typeface="Tahoma" pitchFamily="34" charset="0"/>
              </a:rPr>
              <a:t>contrasto</a:t>
            </a:r>
            <a:r>
              <a:rPr lang="en-US" dirty="0">
                <a:latin typeface="Tahoma" pitchFamily="34" charset="0"/>
              </a:rPr>
              <a:t> di </a:t>
            </a:r>
            <a:r>
              <a:rPr lang="en-US" dirty="0" err="1">
                <a:latin typeface="Tahoma" pitchFamily="34" charset="0"/>
              </a:rPr>
              <a:t>fase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Permette</a:t>
            </a:r>
            <a:r>
              <a:rPr lang="en-US" dirty="0" smtClean="0"/>
              <a:t> di </a:t>
            </a:r>
            <a:r>
              <a:rPr lang="en-US" dirty="0" err="1" smtClean="0"/>
              <a:t>osservare</a:t>
            </a:r>
            <a:r>
              <a:rPr lang="en-US" dirty="0" smtClean="0"/>
              <a:t> cellule non </a:t>
            </a:r>
            <a:r>
              <a:rPr lang="en-US" dirty="0" err="1" smtClean="0"/>
              <a:t>colorate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Frederick Zernike </a:t>
            </a:r>
            <a:r>
              <a:rPr lang="en-US" dirty="0" err="1" smtClean="0"/>
              <a:t>Premio</a:t>
            </a:r>
            <a:r>
              <a:rPr lang="en-US" dirty="0" smtClean="0"/>
              <a:t> Nobel </a:t>
            </a:r>
            <a:r>
              <a:rPr lang="en-US" dirty="0" err="1" smtClean="0"/>
              <a:t>Fisica</a:t>
            </a:r>
            <a:r>
              <a:rPr lang="en-US" dirty="0" smtClean="0"/>
              <a:t> 1953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Limitazioni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Alone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circonda</a:t>
            </a:r>
            <a:r>
              <a:rPr lang="en-US" dirty="0" smtClean="0"/>
              <a:t> le cellule</a:t>
            </a:r>
          </a:p>
          <a:p>
            <a:pPr lvl="1" eaLnBrk="1" hangingPunct="1">
              <a:defRPr/>
            </a:pP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r>
              <a:rPr lang="en-US" dirty="0" smtClean="0"/>
              <a:t> (</a:t>
            </a:r>
            <a:r>
              <a:rPr lang="en-US" dirty="0" err="1" smtClean="0"/>
              <a:t>obiettivo</a:t>
            </a:r>
            <a:r>
              <a:rPr lang="en-US" dirty="0" smtClean="0"/>
              <a:t> 40x)</a:t>
            </a:r>
          </a:p>
          <a:p>
            <a:pPr lvl="1" eaLnBrk="1" hangingPunct="1">
              <a:defRPr/>
            </a:pP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l’osservazione</a:t>
            </a:r>
            <a:r>
              <a:rPr lang="en-US" dirty="0" smtClean="0"/>
              <a:t> solo di </a:t>
            </a:r>
          </a:p>
          <a:p>
            <a:pPr marL="274637" lvl="1" indent="0" eaLnBrk="1" hangingPunct="1">
              <a:buFont typeface="Arial" charset="0"/>
              <a:buNone/>
              <a:defRPr/>
            </a:pPr>
            <a:r>
              <a:rPr lang="en-US" dirty="0" err="1" smtClean="0"/>
              <a:t>campioni</a:t>
            </a:r>
            <a:r>
              <a:rPr lang="en-US" dirty="0" smtClean="0"/>
              <a:t> </a:t>
            </a:r>
            <a:r>
              <a:rPr lang="en-US" dirty="0" err="1" smtClean="0"/>
              <a:t>sottili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Ovale 5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troduction to Cell Culture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2997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49893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</a:rPr>
              <a:t>Il </a:t>
            </a:r>
            <a:r>
              <a:rPr lang="en-US" dirty="0" err="1" smtClean="0">
                <a:latin typeface="Tahoma" pitchFamily="34" charset="0"/>
              </a:rPr>
              <a:t>laboratorio</a:t>
            </a:r>
            <a:r>
              <a:rPr lang="en-US" dirty="0" smtClean="0">
                <a:latin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</a:rPr>
              <a:t>colture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cellulari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052736"/>
            <a:ext cx="8229600" cy="487680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isolato</a:t>
            </a:r>
            <a:r>
              <a:rPr lang="en-US" dirty="0" smtClean="0"/>
              <a:t> e </a:t>
            </a:r>
            <a:r>
              <a:rPr lang="en-US" dirty="0" err="1" smtClean="0"/>
              <a:t>autosufficiente</a:t>
            </a:r>
            <a:endParaRPr lang="en-US" dirty="0" smtClean="0"/>
          </a:p>
          <a:p>
            <a:pPr algn="just" eaLnBrk="1" hangingPunct="1"/>
            <a:r>
              <a:rPr lang="en-US" dirty="0" err="1" smtClean="0"/>
              <a:t>Strumentazione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 per la </a:t>
            </a:r>
            <a:r>
              <a:rPr lang="en-US" dirty="0" err="1" smtClean="0"/>
              <a:t>manipolazione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79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Funzionamento del contrasto di fase</a:t>
            </a:r>
            <a:endParaRPr lang="en-US" dirty="0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4276873" y="4875213"/>
            <a:ext cx="4210050" cy="2016125"/>
          </a:xfrm>
        </p:spPr>
        <p:txBody>
          <a:bodyPr/>
          <a:lstStyle/>
          <a:p>
            <a:pPr eaLnBrk="1" hangingPunct="1"/>
            <a:r>
              <a:rPr lang="it-IT" sz="2000" dirty="0" smtClean="0"/>
              <a:t>Lo spostamento di fase dell’onda luminosa (non visibile) viene modificato in spostamento di ampiezza dell’onda (visibile)</a:t>
            </a:r>
            <a:endParaRPr lang="en-US" sz="2000" dirty="0" smtClean="0"/>
          </a:p>
        </p:txBody>
      </p:sp>
      <p:pic>
        <p:nvPicPr>
          <p:cNvPr id="22532" name="Picture 3" descr="pcm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2000"/>
            <a:ext cx="39449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pc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44259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769632" y="6215390"/>
            <a:ext cx="237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strumentazione</a:t>
            </a:r>
            <a:endParaRPr lang="en-US" sz="2800" dirty="0"/>
          </a:p>
        </p:txBody>
      </p:sp>
      <p:sp>
        <p:nvSpPr>
          <p:cNvPr id="7" name="Ovale 6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Working Principle of Phase Contrast Microscope | Easy Biology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528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acterial Contamination - Eppendorf Handling Solu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0"/>
          <a:stretch/>
        </p:blipFill>
        <p:spPr bwMode="auto">
          <a:xfrm>
            <a:off x="539552" y="4365104"/>
            <a:ext cx="32031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Life in the Basement: The beauty of contamination. - The E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On measuring cell confluence in phase contrast microscop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6" t="63426" r="-772" b="-839"/>
          <a:stretch/>
        </p:blipFill>
        <p:spPr bwMode="auto">
          <a:xfrm>
            <a:off x="4860032" y="4365104"/>
            <a:ext cx="3744416" cy="23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148064" y="3212976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Contaminazione fungina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386104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Contaminazione batterica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3861048"/>
            <a:ext cx="399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Presenza di cellule debolmente adese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ll Culture Room – ForceTool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79904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3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89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Cappe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chimiche</a:t>
            </a:r>
            <a:r>
              <a:rPr lang="en-US" dirty="0" smtClean="0">
                <a:latin typeface="Tahoma" pitchFamily="34" charset="0"/>
              </a:rPr>
              <a:t>/</a:t>
            </a:r>
            <a:r>
              <a:rPr lang="en-US" dirty="0" err="1" smtClean="0">
                <a:latin typeface="Tahoma" pitchFamily="34" charset="0"/>
              </a:rPr>
              <a:t>biologiche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Dispositivo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offre</a:t>
            </a:r>
            <a:r>
              <a:rPr lang="en-US" dirty="0" smtClean="0"/>
              <a:t> un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circoscritto</a:t>
            </a:r>
            <a:r>
              <a:rPr lang="en-US" dirty="0" smtClean="0"/>
              <a:t> per la </a:t>
            </a:r>
            <a:r>
              <a:rPr lang="en-US" dirty="0" err="1" smtClean="0"/>
              <a:t>manipolazione</a:t>
            </a:r>
            <a:r>
              <a:rPr lang="en-US" dirty="0" smtClean="0"/>
              <a:t> di un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endParaRPr lang="en-US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Si </a:t>
            </a:r>
            <a:r>
              <a:rPr lang="en-US" dirty="0" err="1" smtClean="0"/>
              <a:t>distinguono</a:t>
            </a:r>
            <a:r>
              <a:rPr lang="en-US" dirty="0" smtClean="0"/>
              <a:t> in base al </a:t>
            </a:r>
            <a:r>
              <a:rPr lang="en-US" dirty="0" err="1" smtClean="0"/>
              <a:t>livello</a:t>
            </a:r>
            <a:r>
              <a:rPr lang="en-US" dirty="0" smtClean="0"/>
              <a:t> di </a:t>
            </a:r>
            <a:r>
              <a:rPr lang="en-US" dirty="0" err="1" smtClean="0"/>
              <a:t>contenimento</a:t>
            </a:r>
            <a:r>
              <a:rPr lang="en-US" dirty="0" smtClean="0"/>
              <a:t> </a:t>
            </a:r>
            <a:r>
              <a:rPr lang="en-US" dirty="0" err="1" smtClean="0"/>
              <a:t>chimico</a:t>
            </a:r>
            <a:r>
              <a:rPr lang="en-US" dirty="0" smtClean="0"/>
              <a:t>/</a:t>
            </a:r>
            <a:r>
              <a:rPr lang="en-US" dirty="0" err="1" smtClean="0"/>
              <a:t>biologico</a:t>
            </a:r>
            <a:r>
              <a:rPr lang="en-US" dirty="0" smtClean="0"/>
              <a:t> in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classi</a:t>
            </a:r>
            <a:endParaRPr lang="en-US" dirty="0" smtClean="0"/>
          </a:p>
          <a:p>
            <a:pPr algn="just" eaLnBrk="1" hangingPunct="1"/>
            <a:endParaRPr lang="en-US" dirty="0"/>
          </a:p>
          <a:p>
            <a:pPr algn="just" eaLnBrk="1" hangingPunct="1"/>
            <a:r>
              <a:rPr lang="en-US" dirty="0" err="1" smtClean="0"/>
              <a:t>Protezione</a:t>
            </a:r>
            <a:r>
              <a:rPr lang="en-US" dirty="0" smtClean="0"/>
              <a:t> </a:t>
            </a:r>
            <a:r>
              <a:rPr lang="en-US" dirty="0" err="1" smtClean="0"/>
              <a:t>chimica</a:t>
            </a:r>
            <a:r>
              <a:rPr lang="en-US" dirty="0" smtClean="0"/>
              <a:t> </a:t>
            </a:r>
            <a:r>
              <a:rPr lang="en-US" dirty="0" err="1" smtClean="0"/>
              <a:t>dell’operatore</a:t>
            </a:r>
            <a:r>
              <a:rPr lang="en-US" dirty="0" smtClean="0"/>
              <a:t> (</a:t>
            </a:r>
            <a:r>
              <a:rPr lang="en-US" dirty="0" err="1" smtClean="0"/>
              <a:t>classe</a:t>
            </a:r>
            <a:r>
              <a:rPr lang="en-US" dirty="0" smtClean="0"/>
              <a:t> I)</a:t>
            </a:r>
          </a:p>
          <a:p>
            <a:pPr algn="just"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Protezione</a:t>
            </a:r>
            <a:r>
              <a:rPr lang="en-US" dirty="0" smtClean="0"/>
              <a:t> </a:t>
            </a:r>
            <a:r>
              <a:rPr lang="en-US" dirty="0" err="1" smtClean="0"/>
              <a:t>microbiologica</a:t>
            </a:r>
            <a:r>
              <a:rPr lang="en-US" dirty="0" smtClean="0"/>
              <a:t> </a:t>
            </a:r>
            <a:r>
              <a:rPr lang="en-US" dirty="0" err="1" smtClean="0"/>
              <a:t>dell’operatore</a:t>
            </a:r>
            <a:r>
              <a:rPr lang="en-US" dirty="0" smtClean="0"/>
              <a:t> e del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smtClean="0"/>
              <a:t>(II e III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descritti</a:t>
            </a:r>
            <a:r>
              <a:rPr lang="en-US" dirty="0" smtClean="0"/>
              <a:t> in base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r>
              <a:rPr lang="en-US" dirty="0" smtClean="0"/>
              <a:t> di </a:t>
            </a:r>
            <a:r>
              <a:rPr lang="en-US" dirty="0" err="1" smtClean="0"/>
              <a:t>filtraggio</a:t>
            </a:r>
            <a:r>
              <a:rPr lang="en-US" dirty="0" smtClean="0"/>
              <a:t> e di </a:t>
            </a:r>
            <a:r>
              <a:rPr lang="en-US" dirty="0" err="1" smtClean="0"/>
              <a:t>circolazione</a:t>
            </a:r>
            <a:r>
              <a:rPr lang="en-US" dirty="0" smtClean="0"/>
              <a:t> </a:t>
            </a:r>
            <a:r>
              <a:rPr lang="en-US" dirty="0" err="1" smtClean="0"/>
              <a:t>dell’aria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1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hat is HEPA filter? How it traps 99.9% of air particles? - Air Purifier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83" y="3645024"/>
            <a:ext cx="4560317" cy="30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effective are air purifiers with HEPA filter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/>
        </p:blipFill>
        <p:spPr bwMode="auto">
          <a:xfrm>
            <a:off x="179512" y="764704"/>
            <a:ext cx="5730575" cy="34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curva 1"/>
          <p:cNvSpPr/>
          <p:nvPr/>
        </p:nvSpPr>
        <p:spPr>
          <a:xfrm rot="16200000">
            <a:off x="2411760" y="4005064"/>
            <a:ext cx="2160240" cy="2160240"/>
          </a:xfrm>
          <a:prstGeom prst="bentArrow">
            <a:avLst>
              <a:gd name="adj1" fmla="val 11697"/>
              <a:gd name="adj2" fmla="val 11394"/>
              <a:gd name="adj3" fmla="val 28023"/>
              <a:gd name="adj4" fmla="val 52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373216"/>
            <a:ext cx="2517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0.2 micron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0192" y="692696"/>
            <a:ext cx="291195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Filtri HEPA</a:t>
            </a:r>
          </a:p>
          <a:p>
            <a:r>
              <a:rPr lang="en-US" sz="3200" dirty="0"/>
              <a:t>High Efficiency </a:t>
            </a:r>
            <a:endParaRPr lang="en-US" sz="3200" dirty="0" smtClean="0"/>
          </a:p>
          <a:p>
            <a:r>
              <a:rPr lang="en-US" sz="3200" dirty="0" smtClean="0"/>
              <a:t>Particulate </a:t>
            </a:r>
            <a:r>
              <a:rPr lang="en-US" sz="3200" dirty="0"/>
              <a:t>Air </a:t>
            </a:r>
            <a:endParaRPr lang="en-US" sz="3200" dirty="0" smtClean="0"/>
          </a:p>
          <a:p>
            <a:r>
              <a:rPr lang="en-US" sz="3200" dirty="0" smtClean="0"/>
              <a:t>filter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2317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89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Cappa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classe</a:t>
            </a:r>
            <a:r>
              <a:rPr lang="en-US" dirty="0" smtClean="0">
                <a:latin typeface="Tahoma" pitchFamily="34" charset="0"/>
              </a:rPr>
              <a:t> I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16388" name="Picture 4" descr="clas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2376264" cy="339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15567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1"/>
                </a:solidFill>
              </a:rPr>
              <a:t>Schema dei flussi d’aria forzata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14" name="Picture 2" descr="https://microbenotes.com/wp-content/uploads/2020/11/Biosafety-Cabine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r="64490"/>
          <a:stretch/>
        </p:blipFill>
        <p:spPr bwMode="auto">
          <a:xfrm>
            <a:off x="4932040" y="1412776"/>
            <a:ext cx="3744416" cy="49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89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Cappa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classe</a:t>
            </a:r>
            <a:r>
              <a:rPr lang="en-US" dirty="0" smtClean="0">
                <a:latin typeface="Tahoma" pitchFamily="34" charset="0"/>
              </a:rPr>
              <a:t> II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16389" name="Picture 5" descr="calss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664296" cy="38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0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microbenotes.com/wp-content/uploads/2020/11/Biosafety-Cabine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14407" r="33812"/>
          <a:stretch/>
        </p:blipFill>
        <p:spPr bwMode="auto">
          <a:xfrm>
            <a:off x="4932040" y="1124744"/>
            <a:ext cx="3528392" cy="51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89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Cappa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classe</a:t>
            </a:r>
            <a:r>
              <a:rPr lang="en-US" dirty="0" smtClean="0">
                <a:latin typeface="Tahoma" pitchFamily="34" charset="0"/>
              </a:rPr>
              <a:t> III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16390" name="Picture 6" descr="classI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024336" cy="400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0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microbenotes.com/wp-content/uploads/2020/11/Biosafety-Cabine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5" t="14126" r="1070" b="281"/>
          <a:stretch/>
        </p:blipFill>
        <p:spPr bwMode="auto">
          <a:xfrm>
            <a:off x="5004048" y="692696"/>
            <a:ext cx="3672408" cy="53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67544" y="5657671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1"/>
                </a:solidFill>
              </a:rPr>
              <a:t>Schema dei flussi d’aria forzata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5611"/>
          <a:stretch/>
        </p:blipFill>
        <p:spPr>
          <a:xfrm>
            <a:off x="5429219" y="847192"/>
            <a:ext cx="3679812" cy="5857875"/>
          </a:xfrm>
          <a:prstGeom prst="rect">
            <a:avLst/>
          </a:prstGeom>
        </p:spPr>
      </p:pic>
      <p:pic>
        <p:nvPicPr>
          <p:cNvPr id="2052" name="Picture 4" descr="Image result for safety cabinet class sc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031459" cy="36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50" y="33412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Cappe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biologiche</a:t>
            </a:r>
            <a:r>
              <a:rPr lang="en-US" dirty="0" smtClean="0">
                <a:latin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</a:rPr>
              <a:t>classe</a:t>
            </a:r>
            <a:r>
              <a:rPr lang="en-US" dirty="0" smtClean="0">
                <a:latin typeface="Tahoma" pitchFamily="34" charset="0"/>
              </a:rPr>
              <a:t> II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945891" y="5514713"/>
            <a:ext cx="2813784" cy="1152129"/>
            <a:chOff x="3491881" y="2564903"/>
            <a:chExt cx="2813784" cy="115212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/>
            <a:srcRect l="-955" t="26722" r="64415" b="53610"/>
            <a:stretch/>
          </p:blipFill>
          <p:spPr>
            <a:xfrm>
              <a:off x="3491881" y="2564903"/>
              <a:ext cx="2088232" cy="1152129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3848611" y="2669051"/>
              <a:ext cx="15675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tx1"/>
                  </a:solidFill>
                  <a:latin typeface="+mj-lt"/>
                </a:rPr>
                <a:t>Aria filtrata HEPA</a:t>
              </a:r>
              <a:endParaRPr lang="it-IT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862367" y="2984336"/>
              <a:ext cx="24432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tx1"/>
                  </a:solidFill>
                  <a:latin typeface="+mj-lt"/>
                </a:rPr>
                <a:t>Potenzialmente contaminata</a:t>
              </a:r>
              <a:endParaRPr lang="it-IT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876123" y="3299621"/>
              <a:ext cx="10807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tx1"/>
                  </a:solidFill>
                  <a:latin typeface="+mj-lt"/>
                </a:rPr>
                <a:t>Aria stanza</a:t>
              </a:r>
              <a:endParaRPr lang="it-IT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37983" y="1324723"/>
            <a:ext cx="8229600" cy="4876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Cappa</a:t>
            </a:r>
            <a:r>
              <a:rPr lang="en-US" sz="2000" dirty="0" smtClean="0"/>
              <a:t> a </a:t>
            </a:r>
            <a:r>
              <a:rPr lang="en-US" sz="2000" dirty="0" err="1" smtClean="0"/>
              <a:t>flusso</a:t>
            </a:r>
            <a:r>
              <a:rPr lang="en-US" sz="2000" dirty="0" smtClean="0"/>
              <a:t> </a:t>
            </a:r>
            <a:r>
              <a:rPr lang="en-US" sz="2000" dirty="0" err="1" smtClean="0"/>
              <a:t>verticale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Protezione</a:t>
            </a:r>
            <a:r>
              <a:rPr lang="en-US" sz="2000" dirty="0" smtClean="0"/>
              <a:t> </a:t>
            </a:r>
            <a:r>
              <a:rPr lang="en-US" sz="2000" dirty="0" err="1" smtClean="0"/>
              <a:t>microbiologica</a:t>
            </a:r>
            <a:r>
              <a:rPr lang="en-US" sz="2000" dirty="0" smtClean="0"/>
              <a:t> per le </a:t>
            </a:r>
            <a:r>
              <a:rPr lang="en-US" sz="2000" dirty="0" err="1" smtClean="0"/>
              <a:t>colture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Protezione</a:t>
            </a:r>
            <a:r>
              <a:rPr lang="en-US" sz="2000" dirty="0" smtClean="0"/>
              <a:t> </a:t>
            </a:r>
            <a:r>
              <a:rPr lang="en-US" sz="2000" dirty="0" err="1" smtClean="0"/>
              <a:t>medio</a:t>
            </a:r>
            <a:r>
              <a:rPr lang="en-US" sz="2000" dirty="0" smtClean="0"/>
              <a:t>/</a:t>
            </a:r>
            <a:r>
              <a:rPr lang="en-US" sz="2000" dirty="0" err="1" smtClean="0"/>
              <a:t>bassa</a:t>
            </a:r>
            <a:r>
              <a:rPr lang="en-US" sz="2000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l’operatore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Filtri</a:t>
            </a:r>
            <a:r>
              <a:rPr lang="en-US" sz="2000" dirty="0" smtClean="0"/>
              <a:t> HEPA in </a:t>
            </a:r>
            <a:r>
              <a:rPr lang="en-US" sz="2000" dirty="0" err="1" smtClean="0"/>
              <a:t>entrata</a:t>
            </a:r>
            <a:r>
              <a:rPr lang="en-US" sz="2000" dirty="0" smtClean="0"/>
              <a:t> e in </a:t>
            </a:r>
            <a:r>
              <a:rPr lang="en-US" sz="2000" dirty="0" err="1" smtClean="0"/>
              <a:t>uscita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032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6642E02417E9469BFCFDC81FD8BBA2" ma:contentTypeVersion="2" ma:contentTypeDescription="Creare un nuovo documento." ma:contentTypeScope="" ma:versionID="be9b279acfe42b68766eb26418fff329">
  <xsd:schema xmlns:xsd="http://www.w3.org/2001/XMLSchema" xmlns:xs="http://www.w3.org/2001/XMLSchema" xmlns:p="http://schemas.microsoft.com/office/2006/metadata/properties" xmlns:ns2="85daee4d-ab52-42d9-80e7-389bc7dff98b" targetNamespace="http://schemas.microsoft.com/office/2006/metadata/properties" ma:root="true" ma:fieldsID="ef3ec25ca2c7ba4acc157c190441467f" ns2:_="">
    <xsd:import namespace="85daee4d-ab52-42d9-80e7-389bc7dff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aee4d-ab52-42d9-80e7-389bc7dff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5B1470-DB48-4347-818F-4058B0FCA003}"/>
</file>

<file path=customXml/itemProps2.xml><?xml version="1.0" encoding="utf-8"?>
<ds:datastoreItem xmlns:ds="http://schemas.openxmlformats.org/officeDocument/2006/customXml" ds:itemID="{8E7F936F-0F32-4D4A-8E03-F93FBB30FEA4}"/>
</file>

<file path=customXml/itemProps3.xml><?xml version="1.0" encoding="utf-8"?>
<ds:datastoreItem xmlns:ds="http://schemas.openxmlformats.org/officeDocument/2006/customXml" ds:itemID="{A270CB9D-7411-497D-BA79-47A2009CAA23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1897</TotalTime>
  <Words>450</Words>
  <Application>Microsoft Office PowerPoint</Application>
  <PresentationFormat>Presentazione su schermo (4:3)</PresentationFormat>
  <Paragraphs>124</Paragraphs>
  <Slides>21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Tahoma</vt:lpstr>
      <vt:lpstr>Times New Roman</vt:lpstr>
      <vt:lpstr>Wingdings</vt:lpstr>
      <vt:lpstr>Chiaro</vt:lpstr>
      <vt:lpstr>Modelli sperimentali di cellule animali</vt:lpstr>
      <vt:lpstr>Presentazione standard di PowerPoint</vt:lpstr>
      <vt:lpstr>Presentazione standard di PowerPoint</vt:lpstr>
      <vt:lpstr>Cappe chimiche/biologiche</vt:lpstr>
      <vt:lpstr>Presentazione standard di PowerPoint</vt:lpstr>
      <vt:lpstr>Cappa classe I</vt:lpstr>
      <vt:lpstr>Cappa classe II</vt:lpstr>
      <vt:lpstr>Cappa classe III</vt:lpstr>
      <vt:lpstr>Cappe biologiche di classe II</vt:lpstr>
      <vt:lpstr>Presentazione standard di PowerPoint</vt:lpstr>
      <vt:lpstr>Presentazione standard di PowerPoint</vt:lpstr>
      <vt:lpstr>Presentazione standard di PowerPoint</vt:lpstr>
      <vt:lpstr>Centrifuga</vt:lpstr>
      <vt:lpstr>Centrifuga</vt:lpstr>
      <vt:lpstr>Presentazione standard di PowerPoint</vt:lpstr>
      <vt:lpstr>Incubatore</vt:lpstr>
      <vt:lpstr>Sistemi tampone</vt:lpstr>
      <vt:lpstr>Sistemi tampone</vt:lpstr>
      <vt:lpstr>Microscopio a contrasto di fase</vt:lpstr>
      <vt:lpstr>Funzionamento del contrasto di fase</vt:lpstr>
      <vt:lpstr>Presentazione standard di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COLTURE CELLULARI</dc:title>
  <dc:creator>Adriano</dc:creator>
  <cp:lastModifiedBy>Adriano Angelucci</cp:lastModifiedBy>
  <cp:revision>165</cp:revision>
  <dcterms:created xsi:type="dcterms:W3CDTF">2006-12-28T21:25:54Z</dcterms:created>
  <dcterms:modified xsi:type="dcterms:W3CDTF">2021-03-17T17:04:46Z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0x010100246642E02417E9469BFCFDC81FD8BBA2</vt:lpwstr>
  </property>
</Properties>
</file>