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393" r:id="rId4"/>
    <p:sldId id="394" r:id="rId5"/>
    <p:sldId id="333" r:id="rId6"/>
    <p:sldId id="335" r:id="rId7"/>
    <p:sldId id="336" r:id="rId8"/>
    <p:sldId id="337" r:id="rId9"/>
    <p:sldId id="359" r:id="rId10"/>
    <p:sldId id="361" r:id="rId11"/>
    <p:sldId id="391" r:id="rId12"/>
    <p:sldId id="365" r:id="rId13"/>
    <p:sldId id="366" r:id="rId14"/>
    <p:sldId id="367" r:id="rId15"/>
    <p:sldId id="401" r:id="rId16"/>
    <p:sldId id="402" r:id="rId17"/>
    <p:sldId id="392" r:id="rId18"/>
    <p:sldId id="395" r:id="rId19"/>
    <p:sldId id="396" r:id="rId20"/>
    <p:sldId id="397" r:id="rId21"/>
    <p:sldId id="398" r:id="rId22"/>
    <p:sldId id="399" r:id="rId23"/>
    <p:sldId id="40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4660"/>
  </p:normalViewPr>
  <p:slideViewPr>
    <p:cSldViewPr>
      <p:cViewPr varScale="1">
        <p:scale>
          <a:sx n="73" d="100"/>
          <a:sy n="73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8F2430-C4CD-44E1-A151-A44C0B29A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7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EF0237-C56D-422E-9D71-62A44D3D5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2A10D-5F53-40BB-B878-E5CD3AEE2E9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5900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9D8205-C606-499F-B9E7-0228E6C5BAA4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1293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A245CE-D144-49A9-BB27-5E6BBC205BDE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37100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913678-2947-4593-BEB0-86D61E95BEE7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2316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F12470-C210-46A3-9FC8-33A82E4CEFE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990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37A6-6783-4DEE-B79D-B650F5EB00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9BC6-35C1-4A8E-96D8-E7761EF3A4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9B50-EED1-4056-A8A1-1C1644AB23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E4D9-3A98-441B-ACF4-D0B9E8C35C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8D3F-174A-4AF6-ADE3-6ED88EBAEB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B68C-E089-4F99-BDAE-D46762B946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8FE1-2E74-4BCD-AD98-37FA1E8103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6B6A-C237-4950-8F1B-0E2B8E46AD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35B2-ECA7-42DB-B575-6F97E28594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EDB2-7458-4D82-A05C-9F4391D21D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8B24-F0F3-4ADD-9E33-2CD86BBE50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EBFC-E0C4-4BE0-845D-E623EFF4A1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C623EB-566B-4EEE-9D55-E158A58C51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11" r:id="rId5"/>
    <p:sldLayoutId id="2147483804" r:id="rId6"/>
    <p:sldLayoutId id="2147483805" r:id="rId7"/>
    <p:sldLayoutId id="2147483812" r:id="rId8"/>
    <p:sldLayoutId id="2147483806" r:id="rId9"/>
    <p:sldLayoutId id="2147483807" r:id="rId10"/>
    <p:sldLayoutId id="2147483808" r:id="rId11"/>
    <p:sldLayoutId id="21474838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sperimentali</a:t>
            </a:r>
            <a:r>
              <a:rPr lang="en-US" dirty="0" smtClean="0">
                <a:latin typeface="Tahoma" pitchFamily="34" charset="0"/>
              </a:rPr>
              <a:t> di cellule </a:t>
            </a:r>
            <a:r>
              <a:rPr lang="en-US" dirty="0" err="1" smtClean="0">
                <a:latin typeface="Tahoma" pitchFamily="34" charset="0"/>
              </a:rPr>
              <a:t>animali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400800" cy="2444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3.Procedure operative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Prof. </a:t>
            </a:r>
            <a:r>
              <a:rPr lang="en-US" sz="1800" dirty="0"/>
              <a:t>Adriano </a:t>
            </a:r>
            <a:r>
              <a:rPr lang="en-US" sz="1800" dirty="0" err="1" smtClean="0"/>
              <a:t>Angelucci</a:t>
            </a:r>
            <a:endParaRPr lang="en-US" sz="1800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1800" dirty="0"/>
              <a:t>adriano.angelucci@univaq.it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LTCMA – </a:t>
            </a:r>
            <a:r>
              <a:rPr lang="en-US" sz="1800" dirty="0" err="1" smtClean="0"/>
              <a:t>Marzo</a:t>
            </a:r>
            <a:r>
              <a:rPr lang="en-US" sz="1800" dirty="0" smtClean="0"/>
              <a:t> 2021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  <p:sp>
        <p:nvSpPr>
          <p:cNvPr id="2" name="Ovale 1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Tripsina EDTA</a:t>
            </a:r>
            <a:endParaRPr lang="en-US" dirty="0"/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tripsina è un enzima proteolitico che permette il distacco delle cellule dalla piastra di coltura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La tripsina taglia i legami peptidici 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EDTA chela gli ioni calcio nel terreno che inibiscono l’azione della tripsina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La tripsina si autodigerisce a 37°C dopo 20 minuti</a:t>
            </a:r>
          </a:p>
          <a:p>
            <a:pPr eaLnBrk="1" hangingPunct="1"/>
            <a:r>
              <a:rPr lang="it-IT" smtClean="0"/>
              <a:t>Lasciare le cellule in incubazione con la tripsina ne riduce la vitalità</a:t>
            </a:r>
            <a:endParaRPr lang="en-US" smtClean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Siero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Formulazione</a:t>
            </a:r>
            <a:r>
              <a:rPr lang="en-US" dirty="0" smtClean="0"/>
              <a:t> </a:t>
            </a:r>
            <a:r>
              <a:rPr lang="en-US" dirty="0" err="1" smtClean="0"/>
              <a:t>aspecifica</a:t>
            </a:r>
            <a:r>
              <a:rPr lang="en-US" dirty="0" smtClean="0"/>
              <a:t> di </a:t>
            </a:r>
            <a:r>
              <a:rPr lang="en-US" dirty="0" err="1" smtClean="0"/>
              <a:t>fattori</a:t>
            </a:r>
            <a:r>
              <a:rPr lang="en-US" dirty="0" smtClean="0"/>
              <a:t> di </a:t>
            </a:r>
            <a:r>
              <a:rPr lang="en-US" dirty="0" err="1" smtClean="0"/>
              <a:t>crescita</a:t>
            </a:r>
            <a:endParaRPr lang="en-US" dirty="0" smtClean="0"/>
          </a:p>
          <a:p>
            <a:pPr eaLnBrk="1" hangingPunct="1"/>
            <a:r>
              <a:rPr lang="en-US" dirty="0" err="1" smtClean="0"/>
              <a:t>Siero</a:t>
            </a:r>
            <a:r>
              <a:rPr lang="en-US" dirty="0" smtClean="0"/>
              <a:t> </a:t>
            </a:r>
            <a:r>
              <a:rPr lang="en-US" dirty="0" err="1" smtClean="0"/>
              <a:t>bovino</a:t>
            </a:r>
            <a:r>
              <a:rPr lang="en-US" dirty="0" smtClean="0"/>
              <a:t> </a:t>
            </a:r>
            <a:r>
              <a:rPr lang="en-US" dirty="0" err="1" smtClean="0"/>
              <a:t>fetale</a:t>
            </a:r>
            <a:r>
              <a:rPr lang="en-US" dirty="0" smtClean="0"/>
              <a:t> (FBS), </a:t>
            </a:r>
            <a:r>
              <a:rPr lang="en-US" dirty="0" err="1" smtClean="0"/>
              <a:t>siero</a:t>
            </a:r>
            <a:r>
              <a:rPr lang="en-US" dirty="0" smtClean="0"/>
              <a:t> </a:t>
            </a:r>
            <a:r>
              <a:rPr lang="en-US" dirty="0" err="1" smtClean="0"/>
              <a:t>bovino</a:t>
            </a:r>
            <a:r>
              <a:rPr lang="en-US" dirty="0" smtClean="0"/>
              <a:t> </a:t>
            </a:r>
            <a:r>
              <a:rPr lang="en-US" dirty="0" err="1" smtClean="0"/>
              <a:t>neonatale</a:t>
            </a:r>
            <a:r>
              <a:rPr lang="en-US" dirty="0" smtClean="0"/>
              <a:t> (NCS), </a:t>
            </a:r>
            <a:r>
              <a:rPr lang="en-US" dirty="0" err="1" smtClean="0"/>
              <a:t>siero</a:t>
            </a:r>
            <a:r>
              <a:rPr lang="en-US" dirty="0" smtClean="0"/>
              <a:t> di </a:t>
            </a:r>
            <a:r>
              <a:rPr lang="en-US" dirty="0" err="1" smtClean="0"/>
              <a:t>cavallo</a:t>
            </a:r>
            <a:r>
              <a:rPr lang="en-US" dirty="0" smtClean="0"/>
              <a:t> (HS)</a:t>
            </a:r>
          </a:p>
          <a:p>
            <a:pPr eaLnBrk="1" hangingPunct="1"/>
            <a:r>
              <a:rPr lang="en-US" dirty="0" err="1" smtClean="0"/>
              <a:t>Sostegno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crescita</a:t>
            </a:r>
            <a:r>
              <a:rPr lang="en-US" dirty="0" smtClean="0"/>
              <a:t> per </a:t>
            </a:r>
            <a:r>
              <a:rPr lang="en-US" dirty="0" err="1" smtClean="0"/>
              <a:t>molti</a:t>
            </a:r>
            <a:r>
              <a:rPr lang="en-US" dirty="0" smtClean="0"/>
              <a:t> tipi </a:t>
            </a:r>
            <a:r>
              <a:rPr lang="en-US" dirty="0" err="1" smtClean="0"/>
              <a:t>cellulari</a:t>
            </a:r>
            <a:endParaRPr lang="en-US" dirty="0" smtClean="0"/>
          </a:p>
          <a:p>
            <a:pPr eaLnBrk="1" hangingPunct="1"/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tampone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Protegge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danni</a:t>
            </a:r>
            <a:r>
              <a:rPr lang="en-US" dirty="0" smtClean="0"/>
              <a:t> </a:t>
            </a:r>
            <a:r>
              <a:rPr lang="en-US" dirty="0" err="1" smtClean="0"/>
              <a:t>meccanici</a:t>
            </a:r>
            <a:endParaRPr lang="en-US" dirty="0" smtClean="0"/>
          </a:p>
          <a:p>
            <a:pPr eaLnBrk="1" hangingPunct="1"/>
            <a:r>
              <a:rPr lang="en-US" dirty="0" err="1" smtClean="0"/>
              <a:t>Facilita</a:t>
            </a:r>
            <a:r>
              <a:rPr lang="en-US" dirty="0" smtClean="0"/>
              <a:t> </a:t>
            </a:r>
            <a:r>
              <a:rPr lang="en-US" dirty="0" err="1" smtClean="0"/>
              <a:t>l’adesione</a:t>
            </a:r>
            <a:endParaRPr lang="en-US" dirty="0" smtClean="0"/>
          </a:p>
          <a:p>
            <a:pPr eaLnBrk="1" hangingPunct="1"/>
            <a:r>
              <a:rPr lang="en-US" dirty="0" err="1" smtClean="0"/>
              <a:t>Inattivazione</a:t>
            </a:r>
            <a:r>
              <a:rPr lang="en-US" dirty="0" smtClean="0"/>
              <a:t> del </a:t>
            </a:r>
            <a:r>
              <a:rPr lang="en-US" dirty="0" err="1" smtClean="0"/>
              <a:t>complemento</a:t>
            </a:r>
            <a:r>
              <a:rPr lang="en-US" dirty="0" smtClean="0"/>
              <a:t> (56°C per 30’) </a:t>
            </a:r>
          </a:p>
          <a:p>
            <a:pPr eaLnBrk="1" hangingPunct="1"/>
            <a:r>
              <a:rPr lang="en-US" dirty="0" err="1" smtClean="0"/>
              <a:t>Apporta</a:t>
            </a:r>
            <a:r>
              <a:rPr lang="en-US" dirty="0" smtClean="0"/>
              <a:t> circa 5 mg di </a:t>
            </a:r>
            <a:r>
              <a:rPr lang="en-US" dirty="0" err="1" smtClean="0"/>
              <a:t>proteine</a:t>
            </a:r>
            <a:r>
              <a:rPr lang="en-US" dirty="0" smtClean="0"/>
              <a:t> per ml (10% FBS)</a:t>
            </a:r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Trypan</a:t>
            </a:r>
            <a:r>
              <a:rPr lang="it-IT" dirty="0" smtClean="0"/>
              <a:t> Blue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703545" cy="48768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Colorazione per esclusione</a:t>
            </a:r>
          </a:p>
          <a:p>
            <a:pPr eaLnBrk="1" hangingPunct="1">
              <a:defRPr/>
            </a:pPr>
            <a:endParaRPr lang="it-IT" sz="2800" dirty="0"/>
          </a:p>
          <a:p>
            <a:pPr eaLnBrk="1" hangingPunct="1">
              <a:defRPr/>
            </a:pPr>
            <a:r>
              <a:rPr lang="it-IT" sz="2800" dirty="0" smtClean="0"/>
              <a:t>Le cellule vive non assorbono il colorante</a:t>
            </a:r>
          </a:p>
          <a:p>
            <a:pPr eaLnBrk="1" hangingPunct="1">
              <a:defRPr/>
            </a:pPr>
            <a:endParaRPr lang="it-IT" sz="2800" dirty="0"/>
          </a:p>
          <a:p>
            <a:pPr eaLnBrk="1" hangingPunct="1">
              <a:defRPr/>
            </a:pPr>
            <a:r>
              <a:rPr lang="it-IT" sz="2800" dirty="0" smtClean="0"/>
              <a:t>Le cellule morte con membrana rotta assorbono il colorante e si colorano di blu</a:t>
            </a:r>
          </a:p>
          <a:p>
            <a:pPr eaLnBrk="1" hangingPunct="1">
              <a:defRPr/>
            </a:pPr>
            <a:endParaRPr lang="it-IT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380312" y="6330386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2342" t="31651" r="15063" b="5437"/>
          <a:stretch/>
        </p:blipFill>
        <p:spPr>
          <a:xfrm>
            <a:off x="5323828" y="1695809"/>
            <a:ext cx="3460741" cy="32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6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Camere di conta (emocitometri)</a:t>
            </a:r>
            <a:endParaRPr lang="en-US" dirty="0"/>
          </a:p>
        </p:txBody>
      </p:sp>
      <p:sp>
        <p:nvSpPr>
          <p:cNvPr id="655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Vetrini speciali che presentano una griglia microscopica che serve per contare le cellule</a:t>
            </a:r>
            <a:endParaRPr lang="en-US" smtClean="0"/>
          </a:p>
        </p:txBody>
      </p:sp>
      <p:pic>
        <p:nvPicPr>
          <p:cNvPr id="65540" name="Picture 4" descr="hemacytomet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348138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h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271838"/>
            <a:ext cx="3721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80312" y="6330386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7" name="Ovale 6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ahoma" pitchFamily="34" charset="0"/>
              </a:rPr>
              <a:t>Calcolo del numero di cellule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284538"/>
            <a:ext cx="5616575" cy="4530725"/>
          </a:xfrm>
        </p:spPr>
        <p:txBody>
          <a:bodyPr/>
          <a:lstStyle/>
          <a:p>
            <a:pPr eaLnBrk="1" hangingPunct="1"/>
            <a:r>
              <a:rPr lang="it-IT" dirty="0" smtClean="0"/>
              <a:t>V= media delle cellule vive</a:t>
            </a:r>
          </a:p>
          <a:p>
            <a:pPr eaLnBrk="1" hangingPunct="1"/>
            <a:r>
              <a:rPr lang="it-IT" dirty="0" smtClean="0"/>
              <a:t>M= media delle cellule morte</a:t>
            </a:r>
          </a:p>
          <a:p>
            <a:pPr eaLnBrk="1" hangingPunct="1"/>
            <a:r>
              <a:rPr lang="it-IT" dirty="0" smtClean="0"/>
              <a:t>D= fattore di diluizione</a:t>
            </a:r>
          </a:p>
          <a:p>
            <a:pPr eaLnBrk="1" hangingPunct="1"/>
            <a:r>
              <a:rPr lang="it-IT" dirty="0" err="1" smtClean="0"/>
              <a:t>Fc</a:t>
            </a:r>
            <a:r>
              <a:rPr lang="it-IT" dirty="0" smtClean="0"/>
              <a:t>= fattore di conversione in ml</a:t>
            </a:r>
          </a:p>
          <a:p>
            <a:pPr lvl="1" eaLnBrk="1" hangingPunct="1"/>
            <a:r>
              <a:rPr lang="it-IT" sz="2200" dirty="0" smtClean="0"/>
              <a:t>Concentrazione cellule vive= V*D*</a:t>
            </a:r>
            <a:r>
              <a:rPr lang="it-IT" sz="2200" dirty="0" err="1" smtClean="0"/>
              <a:t>Fc</a:t>
            </a:r>
            <a:endParaRPr lang="it-IT" sz="2200" dirty="0" smtClean="0"/>
          </a:p>
          <a:p>
            <a:pPr lvl="1" eaLnBrk="1" hangingPunct="1"/>
            <a:r>
              <a:rPr lang="it-IT" sz="2200" dirty="0" smtClean="0"/>
              <a:t>Concentrazione cellule morte=M*D*</a:t>
            </a:r>
            <a:r>
              <a:rPr lang="it-IT" sz="2200" dirty="0" err="1" smtClean="0"/>
              <a:t>Fc</a:t>
            </a:r>
            <a:endParaRPr lang="it-IT" sz="2200" dirty="0" smtClean="0"/>
          </a:p>
          <a:p>
            <a:pPr lvl="1" eaLnBrk="1" hangingPunct="1"/>
            <a:endParaRPr lang="it-IT" sz="2200" dirty="0" smtClean="0"/>
          </a:p>
        </p:txBody>
      </p:sp>
      <p:pic>
        <p:nvPicPr>
          <p:cNvPr id="66564" name="Picture 4" descr="sv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5141913" cy="9509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" name="Picture 6" descr="sv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0" b="3816"/>
          <a:stretch>
            <a:fillRect/>
          </a:stretch>
        </p:blipFill>
        <p:spPr>
          <a:xfrm>
            <a:off x="6877050" y="3789363"/>
            <a:ext cx="1735138" cy="16557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539750" y="6165850"/>
            <a:ext cx="406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chemeClr val="tx1"/>
                </a:solidFill>
                <a:latin typeface="Arial" charset="0"/>
              </a:rPr>
              <a:t>Volume della conta= 0,1x 1 mm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it-IT" sz="1600" dirty="0">
                <a:solidFill>
                  <a:schemeClr val="tx1"/>
                </a:solidFill>
                <a:latin typeface="Arial" charset="0"/>
              </a:rPr>
              <a:t>=0,1 mm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3  </a:t>
            </a:r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4932363" y="6021388"/>
            <a:ext cx="269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dirty="0">
                <a:solidFill>
                  <a:schemeClr val="tx1"/>
                </a:solidFill>
                <a:latin typeface="Arial" charset="0"/>
              </a:rPr>
              <a:t>Fattore di conversione=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4 </a:t>
            </a:r>
            <a:endParaRPr lang="it-IT" sz="16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it-IT" sz="1600" dirty="0">
                <a:solidFill>
                  <a:schemeClr val="tx1"/>
                </a:solidFill>
                <a:latin typeface="Arial" charset="0"/>
              </a:rPr>
              <a:t>(0,1 mm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it-IT" sz="1600" dirty="0">
                <a:solidFill>
                  <a:schemeClr val="tx1"/>
                </a:solidFill>
                <a:latin typeface="Arial" charset="0"/>
              </a:rPr>
              <a:t>=0,1ul= 10</a:t>
            </a:r>
            <a:r>
              <a:rPr lang="it-IT" sz="1600" baseline="30000" dirty="0">
                <a:solidFill>
                  <a:schemeClr val="tx1"/>
                </a:solidFill>
                <a:latin typeface="Arial" charset="0"/>
              </a:rPr>
              <a:t>-4</a:t>
            </a:r>
            <a:r>
              <a:rPr lang="it-IT" sz="1600" dirty="0">
                <a:solidFill>
                  <a:schemeClr val="tx1"/>
                </a:solidFill>
                <a:latin typeface="Arial" charset="0"/>
              </a:rPr>
              <a:t>ml)</a:t>
            </a:r>
            <a:endParaRPr lang="it-IT" sz="1600" baseline="30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6568" name="Picture 12" descr="sv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9"/>
          <a:stretch>
            <a:fillRect/>
          </a:stretch>
        </p:blipFill>
        <p:spPr bwMode="auto">
          <a:xfrm>
            <a:off x="6877050" y="1844675"/>
            <a:ext cx="1735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380312" y="6330386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10" name="Ovale 9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ahoma" pitchFamily="34" charset="0"/>
              </a:rPr>
              <a:t>Calcolo del numero di cellule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350" y="1484784"/>
            <a:ext cx="5616575" cy="4530725"/>
          </a:xfrm>
        </p:spPr>
        <p:txBody>
          <a:bodyPr/>
          <a:lstStyle/>
          <a:p>
            <a:pPr eaLnBrk="1" hangingPunct="1"/>
            <a:r>
              <a:rPr lang="it-IT" dirty="0" smtClean="0"/>
              <a:t>V= 143 media cellule vive</a:t>
            </a:r>
          </a:p>
          <a:p>
            <a:pPr eaLnBrk="1" hangingPunct="1"/>
            <a:r>
              <a:rPr lang="it-IT" dirty="0" smtClean="0"/>
              <a:t>M= 6.7 media cellule morte</a:t>
            </a:r>
          </a:p>
          <a:p>
            <a:pPr eaLnBrk="1" hangingPunct="1"/>
            <a:r>
              <a:rPr lang="it-IT" dirty="0" smtClean="0"/>
              <a:t>D= 2 fattore di diluizione</a:t>
            </a:r>
          </a:p>
          <a:p>
            <a:pPr eaLnBrk="1" hangingPunct="1"/>
            <a:r>
              <a:rPr lang="it-IT" dirty="0" err="1" smtClean="0"/>
              <a:t>Fc</a:t>
            </a:r>
            <a:r>
              <a:rPr lang="it-IT" dirty="0" smtClean="0"/>
              <a:t>= 10</a:t>
            </a:r>
            <a:r>
              <a:rPr lang="it-IT" baseline="30000" dirty="0" smtClean="0"/>
              <a:t>4</a:t>
            </a:r>
            <a:r>
              <a:rPr lang="it-IT" dirty="0" smtClean="0"/>
              <a:t> fattore di conversione</a:t>
            </a:r>
            <a:endParaRPr lang="it-IT" sz="22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7380312" y="6330386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10" name="Ovale 9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7095"/>
          <a:stretch/>
        </p:blipFill>
        <p:spPr>
          <a:xfrm>
            <a:off x="1835696" y="4365104"/>
            <a:ext cx="5560458" cy="1417442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683568" y="1340768"/>
            <a:ext cx="2220946" cy="2304256"/>
            <a:chOff x="683568" y="1340768"/>
            <a:chExt cx="2220946" cy="2304256"/>
          </a:xfrm>
        </p:grpSpPr>
        <p:pic>
          <p:nvPicPr>
            <p:cNvPr id="66568" name="Picture 12" descr="sv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09"/>
            <a:stretch>
              <a:fillRect/>
            </a:stretch>
          </p:blipFill>
          <p:spPr bwMode="auto">
            <a:xfrm>
              <a:off x="683568" y="1340768"/>
              <a:ext cx="2220946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e 4"/>
            <p:cNvSpPr/>
            <p:nvPr/>
          </p:nvSpPr>
          <p:spPr>
            <a:xfrm>
              <a:off x="1403648" y="191683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1763688" y="170080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1259632" y="170080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899592" y="1628800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1547664" y="155679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2123728" y="1988840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899592" y="2132856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259632" y="2348880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619672" y="242088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907704" y="2420888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2267744" y="227687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123728" y="2564904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411760" y="263691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2411760" y="2852936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1907704" y="2996952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1187624" y="299695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1547664" y="2852936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1187624" y="2708920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1475656" y="2636912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1835696" y="2708920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1763688" y="2132856"/>
              <a:ext cx="144016" cy="144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1475656" y="2204864"/>
              <a:ext cx="144016" cy="14401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99592" y="429309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V*D*</a:t>
            </a:r>
            <a:r>
              <a:rPr lang="it-IT" sz="2400" dirty="0" err="1" smtClean="0"/>
              <a:t>Fc</a:t>
            </a:r>
            <a:endParaRPr lang="it-IT" sz="24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27584" y="458112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M*D*</a:t>
            </a:r>
            <a:r>
              <a:rPr lang="it-IT" sz="2400" dirty="0" err="1" smtClean="0"/>
              <a:t>Fc</a:t>
            </a:r>
            <a:endParaRPr lang="it-IT" sz="2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51520" y="486916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(V+M)*D*</a:t>
            </a:r>
            <a:r>
              <a:rPr lang="it-IT" sz="2400" dirty="0" err="1" smtClean="0"/>
              <a:t>Fc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9874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Crioconservazione cellule animali</a:t>
            </a:r>
            <a:endParaRPr lang="it-IT" dirty="0"/>
          </a:p>
        </p:txBody>
      </p:sp>
      <p:pic>
        <p:nvPicPr>
          <p:cNvPr id="58370" name="Picture 2" descr="Natural zwitterionic betaine enables cells to survive ultrarapid  cryopreservation | Scientific Repo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7"/>
          <a:stretch/>
        </p:blipFill>
        <p:spPr bwMode="auto">
          <a:xfrm>
            <a:off x="323528" y="1484784"/>
            <a:ext cx="5256584" cy="28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The Product is the Process – The Master Cell Bank 2 | CaribbeanBiopharm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952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tural zwitterionic betaine enables cells to survive ultrarapid  cryopreservation | Scientific Repo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63647" r="58974" b="-1"/>
          <a:stretch/>
        </p:blipFill>
        <p:spPr bwMode="auto">
          <a:xfrm>
            <a:off x="1835696" y="4797152"/>
            <a:ext cx="1842959" cy="174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80112" y="1340768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Azoto liquido = -196°C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4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Pratica della “banca cellulare”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dirty="0" smtClean="0"/>
              <a:t>Non è consigliabile mantenere (o programmare di mantenere) per lungo tempo in coltura una popolazione cellulare: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Rischio di contaminazioni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Perdita dei caratteri biologici di interesse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Deriva genetica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Limite di duplicazioni nelle cellule diploidi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Costi legati al mancato utilizzo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dirty="0" smtClean="0"/>
              <a:t>Il sistema della banca cellulare assicura: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Qualità costante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Esperimenti eseguiti ad un numero di passaggi comparabili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Le cellule sono coltivate solo quando servono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1800" dirty="0" smtClean="0"/>
              <a:t>I caratteri biologici iniziali sono preservati</a:t>
            </a:r>
          </a:p>
          <a:p>
            <a:pPr lvl="1" algn="just" eaLnBrk="1" hangingPunct="1">
              <a:lnSpc>
                <a:spcPct val="90000"/>
              </a:lnSpc>
            </a:pPr>
            <a:endParaRPr lang="it-IT" sz="2800" dirty="0" smtClean="0"/>
          </a:p>
          <a:p>
            <a:pPr lvl="1" algn="just" eaLnBrk="1" hangingPunct="1">
              <a:lnSpc>
                <a:spcPct val="90000"/>
              </a:lnSpc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588224" y="633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banca cellulare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93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Rilevamento della contaminazione</a:t>
            </a:r>
            <a:endParaRPr lang="en-US" dirty="0"/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Modificazione del terreno di coltura: torbidità, abbassamento del pH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Segni di sofferenza cellulare: vacuoli, inclusioni citoplasmatiche, minore adesività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Il micoplasma può essere rilevato tramite coloranti degli acidi nucleici (Hoechst 33258, arancio di acridina)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Il micoplasma può essere individuato tramite test PCR di amplificazione di sequenze specifiche di mRNA</a:t>
            </a:r>
            <a:endParaRPr lang="en-US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Tahoma" pitchFamily="34" charset="0"/>
              </a:rPr>
              <a:t>Disinfettanti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Principale</a:t>
            </a:r>
            <a:r>
              <a:rPr lang="en-US" sz="2000" dirty="0" smtClean="0"/>
              <a:t> mezzo per </a:t>
            </a:r>
            <a:r>
              <a:rPr lang="en-US" sz="2000" dirty="0" err="1" smtClean="0"/>
              <a:t>limitare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rischi</a:t>
            </a:r>
            <a:r>
              <a:rPr lang="en-US" sz="2000" dirty="0" smtClean="0"/>
              <a:t> di </a:t>
            </a:r>
            <a:r>
              <a:rPr lang="en-US" sz="2000" dirty="0" err="1" smtClean="0"/>
              <a:t>contaminazione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Ipoclorito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700" dirty="0" err="1" smtClean="0"/>
              <a:t>Disinfettante</a:t>
            </a:r>
            <a:r>
              <a:rPr lang="en-US" sz="1700" dirty="0" smtClean="0"/>
              <a:t> ad </a:t>
            </a:r>
            <a:r>
              <a:rPr lang="en-US" sz="1700" dirty="0" err="1" smtClean="0"/>
              <a:t>ampio</a:t>
            </a:r>
            <a:r>
              <a:rPr lang="en-US" sz="1700" dirty="0" smtClean="0"/>
              <a:t> </a:t>
            </a:r>
            <a:r>
              <a:rPr lang="en-US" sz="1700" dirty="0" err="1" smtClean="0"/>
              <a:t>spettro</a:t>
            </a:r>
            <a:r>
              <a:rPr lang="en-US" sz="1700" dirty="0" smtClean="0"/>
              <a:t>, </a:t>
            </a:r>
            <a:r>
              <a:rPr lang="en-US" sz="1700" dirty="0" err="1" smtClean="0"/>
              <a:t>efficace</a:t>
            </a:r>
            <a:r>
              <a:rPr lang="en-US" sz="1700" dirty="0" smtClean="0"/>
              <a:t> </a:t>
            </a:r>
            <a:r>
              <a:rPr lang="en-US" sz="1700" dirty="0" err="1" smtClean="0"/>
              <a:t>contro</a:t>
            </a:r>
            <a:r>
              <a:rPr lang="en-US" sz="1700" dirty="0" smtClean="0"/>
              <a:t>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err="1" smtClean="0"/>
              <a:t>Corrosivo</a:t>
            </a:r>
            <a:r>
              <a:rPr lang="en-US" sz="1700" dirty="0" smtClean="0"/>
              <a:t> per 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en-US" sz="1700" dirty="0" err="1" smtClean="0"/>
              <a:t>metalli</a:t>
            </a:r>
            <a:r>
              <a:rPr lang="en-US" sz="1700" dirty="0" smtClean="0"/>
              <a:t>, non </a:t>
            </a:r>
            <a:r>
              <a:rPr lang="en-US" sz="1700" dirty="0" err="1" smtClean="0"/>
              <a:t>può</a:t>
            </a:r>
            <a:r>
              <a:rPr lang="en-US" sz="1700" dirty="0" smtClean="0"/>
              <a:t> </a:t>
            </a:r>
            <a:r>
              <a:rPr lang="en-US" sz="1700" dirty="0" err="1" smtClean="0"/>
              <a:t>essere</a:t>
            </a:r>
            <a:r>
              <a:rPr lang="en-US" sz="1700" dirty="0" smtClean="0"/>
              <a:t> </a:t>
            </a:r>
            <a:r>
              <a:rPr lang="en-US" sz="1700" dirty="0" err="1" smtClean="0"/>
              <a:t>associato</a:t>
            </a:r>
            <a:r>
              <a:rPr lang="en-US" sz="1700" dirty="0" smtClean="0"/>
              <a:t> ad </a:t>
            </a:r>
            <a:r>
              <a:rPr lang="en-US" sz="1700" dirty="0" err="1" smtClean="0"/>
              <a:t>altri</a:t>
            </a:r>
            <a:r>
              <a:rPr lang="en-US" sz="1700" dirty="0" smtClean="0"/>
              <a:t> </a:t>
            </a:r>
            <a:r>
              <a:rPr lang="en-US" sz="1700" dirty="0" err="1" smtClean="0"/>
              <a:t>disinfettanti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700" dirty="0" err="1" smtClean="0"/>
              <a:t>Viene</a:t>
            </a:r>
            <a:r>
              <a:rPr lang="en-US" sz="1700" dirty="0" smtClean="0"/>
              <a:t> </a:t>
            </a:r>
            <a:r>
              <a:rPr lang="en-US" sz="1700" dirty="0" err="1" smtClean="0"/>
              <a:t>rapidamente</a:t>
            </a:r>
            <a:r>
              <a:rPr lang="en-US" sz="1700" dirty="0" smtClean="0"/>
              <a:t> </a:t>
            </a:r>
            <a:r>
              <a:rPr lang="en-US" sz="1700" dirty="0" err="1" smtClean="0"/>
              <a:t>inattivato</a:t>
            </a:r>
            <a:r>
              <a:rPr lang="en-US" sz="1700" dirty="0" smtClean="0"/>
              <a:t> in </a:t>
            </a:r>
            <a:r>
              <a:rPr lang="en-US" sz="1700" dirty="0" err="1" smtClean="0"/>
              <a:t>presenza</a:t>
            </a:r>
            <a:r>
              <a:rPr lang="en-US" sz="1700" dirty="0" smtClean="0"/>
              <a:t> di </a:t>
            </a:r>
            <a:r>
              <a:rPr lang="en-US" sz="1700" dirty="0" err="1" smtClean="0"/>
              <a:t>composti</a:t>
            </a:r>
            <a:r>
              <a:rPr lang="en-US" sz="1700" dirty="0" smtClean="0"/>
              <a:t> </a:t>
            </a:r>
            <a:r>
              <a:rPr lang="en-US" sz="1700" dirty="0" err="1" smtClean="0"/>
              <a:t>organici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1000ppm per </a:t>
            </a:r>
            <a:r>
              <a:rPr lang="en-US" sz="1700" dirty="0" err="1" smtClean="0"/>
              <a:t>uso</a:t>
            </a:r>
            <a:r>
              <a:rPr lang="en-US" sz="1700" dirty="0" smtClean="0"/>
              <a:t> </a:t>
            </a:r>
            <a:r>
              <a:rPr lang="en-US" sz="1700" dirty="0" err="1" smtClean="0"/>
              <a:t>generale</a:t>
            </a:r>
            <a:r>
              <a:rPr lang="en-US" sz="1700" dirty="0" smtClean="0"/>
              <a:t> e 10000ppm per </a:t>
            </a:r>
            <a:r>
              <a:rPr lang="en-US" sz="1700" dirty="0" err="1" smtClean="0"/>
              <a:t>smaltire</a:t>
            </a:r>
            <a:r>
              <a:rPr lang="en-US" sz="1700" dirty="0" smtClean="0"/>
              <a:t> </a:t>
            </a:r>
            <a:r>
              <a:rPr lang="en-US" sz="1700" dirty="0" err="1" smtClean="0"/>
              <a:t>terreni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Fenoli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Non </a:t>
            </a:r>
            <a:r>
              <a:rPr lang="en-US" sz="1700" dirty="0" err="1" smtClean="0"/>
              <a:t>attivo</a:t>
            </a:r>
            <a:r>
              <a:rPr lang="en-US" sz="1700" dirty="0" smtClean="0"/>
              <a:t> </a:t>
            </a:r>
            <a:r>
              <a:rPr lang="en-US" sz="1700" dirty="0" err="1" smtClean="0"/>
              <a:t>su</a:t>
            </a:r>
            <a:r>
              <a:rPr lang="en-US" sz="1700" dirty="0" smtClean="0"/>
              <a:t> virus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Stabile in </a:t>
            </a:r>
            <a:r>
              <a:rPr lang="en-US" sz="1700" dirty="0" err="1" smtClean="0"/>
              <a:t>presenza</a:t>
            </a:r>
            <a:r>
              <a:rPr lang="en-US" sz="1700" dirty="0" smtClean="0"/>
              <a:t> di </a:t>
            </a:r>
            <a:r>
              <a:rPr lang="en-US" sz="1700" dirty="0" err="1" smtClean="0"/>
              <a:t>composti</a:t>
            </a:r>
            <a:r>
              <a:rPr lang="en-US" sz="1700" dirty="0" smtClean="0"/>
              <a:t> </a:t>
            </a:r>
            <a:r>
              <a:rPr lang="en-US" sz="1700" dirty="0" err="1" smtClean="0"/>
              <a:t>organici</a:t>
            </a:r>
            <a:endParaRPr lang="en-US" sz="17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Alcoli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Efficaci</a:t>
            </a:r>
            <a:r>
              <a:rPr lang="en-US" sz="1600" dirty="0" smtClean="0"/>
              <a:t> al 70% (</a:t>
            </a:r>
            <a:r>
              <a:rPr lang="en-US" sz="1600" dirty="0" err="1" smtClean="0"/>
              <a:t>etanolo</a:t>
            </a:r>
            <a:r>
              <a:rPr lang="en-US" sz="1600" dirty="0" smtClean="0"/>
              <a:t>) e 60-70% (</a:t>
            </a:r>
            <a:r>
              <a:rPr lang="en-US" sz="1600" dirty="0" err="1" smtClean="0"/>
              <a:t>isopropanolo</a:t>
            </a:r>
            <a:r>
              <a:rPr lang="en-US" sz="16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Etanolo</a:t>
            </a:r>
            <a:r>
              <a:rPr lang="en-US" sz="1600" dirty="0" smtClean="0"/>
              <a:t> </a:t>
            </a:r>
            <a:r>
              <a:rPr lang="en-US" sz="1600" dirty="0" err="1" smtClean="0"/>
              <a:t>attivo</a:t>
            </a:r>
            <a:r>
              <a:rPr lang="en-US" sz="1600" dirty="0" smtClean="0"/>
              <a:t> </a:t>
            </a:r>
            <a:r>
              <a:rPr lang="en-US" sz="1600" dirty="0" err="1" smtClean="0"/>
              <a:t>contro</a:t>
            </a:r>
            <a:r>
              <a:rPr lang="en-US" sz="1600" dirty="0" smtClean="0"/>
              <a:t> </a:t>
            </a:r>
            <a:r>
              <a:rPr lang="en-US" sz="1600" dirty="0" err="1" smtClean="0"/>
              <a:t>batteri</a:t>
            </a:r>
            <a:r>
              <a:rPr lang="en-US" sz="1600" dirty="0" smtClean="0"/>
              <a:t> e virus con </a:t>
            </a:r>
            <a:r>
              <a:rPr lang="en-US" sz="1600" dirty="0" err="1" smtClean="0"/>
              <a:t>capside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Aldeidi</a:t>
            </a:r>
            <a:r>
              <a:rPr lang="en-US" sz="2000" dirty="0" smtClean="0"/>
              <a:t> (</a:t>
            </a:r>
            <a:r>
              <a:rPr lang="en-US" sz="2000" dirty="0" err="1" smtClean="0"/>
              <a:t>gluteraldeide</a:t>
            </a:r>
            <a:r>
              <a:rPr lang="en-US" sz="2000" dirty="0" smtClean="0"/>
              <a:t>, </a:t>
            </a:r>
            <a:r>
              <a:rPr lang="en-US" sz="2000" dirty="0" err="1" smtClean="0"/>
              <a:t>formaldeide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Altamente</a:t>
            </a:r>
            <a:r>
              <a:rPr lang="en-US" sz="1800" dirty="0" smtClean="0"/>
              <a:t> </a:t>
            </a:r>
            <a:r>
              <a:rPr lang="en-US" sz="1800" dirty="0" err="1" smtClean="0"/>
              <a:t>irritanti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/>
              <a:t>Possono</a:t>
            </a:r>
            <a:r>
              <a:rPr lang="en-US" sz="1800" dirty="0" smtClean="0"/>
              <a:t> </a:t>
            </a:r>
            <a:r>
              <a:rPr lang="en-US" sz="1800" dirty="0" err="1" smtClean="0"/>
              <a:t>essere</a:t>
            </a:r>
            <a:r>
              <a:rPr lang="en-US" sz="1800" dirty="0" smtClean="0"/>
              <a:t> </a:t>
            </a:r>
            <a:r>
              <a:rPr lang="en-US" sz="1800" dirty="0" err="1" smtClean="0"/>
              <a:t>usati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superfici</a:t>
            </a:r>
            <a:r>
              <a:rPr lang="en-US" sz="1800" dirty="0" smtClean="0"/>
              <a:t> </a:t>
            </a:r>
            <a:r>
              <a:rPr lang="en-US" sz="1800" dirty="0" err="1" smtClean="0"/>
              <a:t>metalliche</a:t>
            </a:r>
            <a:r>
              <a:rPr lang="en-US" sz="1800" dirty="0" smtClean="0"/>
              <a:t> e in forma </a:t>
            </a:r>
            <a:r>
              <a:rPr lang="en-US" sz="1800" dirty="0" err="1" smtClean="0"/>
              <a:t>gassosa</a:t>
            </a:r>
            <a:endParaRPr lang="en-US" sz="18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Maggiori conquiste dei modelli cellulari</a:t>
            </a:r>
            <a:endParaRPr lang="en-US" dirty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Mantenimento delle condizioni asettiche:</a:t>
            </a:r>
          </a:p>
          <a:p>
            <a:pPr lvl="1" eaLnBrk="1" hangingPunct="1">
              <a:defRPr/>
            </a:pPr>
            <a:r>
              <a:rPr lang="it-IT" dirty="0" smtClean="0"/>
              <a:t>Buone procedure operative</a:t>
            </a:r>
          </a:p>
          <a:p>
            <a:pPr lvl="1" eaLnBrk="1" hangingPunct="1">
              <a:defRPr/>
            </a:pPr>
            <a:r>
              <a:rPr lang="it-IT" dirty="0" smtClean="0"/>
              <a:t>Uso delle cappe biologiche</a:t>
            </a:r>
          </a:p>
          <a:p>
            <a:pPr lvl="1" eaLnBrk="1" hangingPunct="1">
              <a:defRPr/>
            </a:pPr>
            <a:r>
              <a:rPr lang="it-IT" dirty="0" smtClean="0"/>
              <a:t>Uso di antibiotici nei terreni di coltura: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  	</a:t>
            </a:r>
            <a:r>
              <a:rPr lang="it-IT" sz="2000" dirty="0" smtClean="0"/>
              <a:t>soluzione di streptomicina (10mg/ml) e penicillina (10’000U/ml)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sz="2000" dirty="0" smtClean="0"/>
          </a:p>
          <a:p>
            <a:pPr eaLnBrk="1" hangingPunct="1">
              <a:defRPr/>
            </a:pPr>
            <a:r>
              <a:rPr lang="it-IT" dirty="0" smtClean="0"/>
              <a:t>Utilizzo di terreni sintetici + siero bovino</a:t>
            </a:r>
            <a:endParaRPr lang="en-US" dirty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Protocollo per staccare le cellule dalla piastra di coltura senza danneggiarle: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it-IT" dirty="0"/>
              <a:t>	</a:t>
            </a:r>
            <a:r>
              <a:rPr lang="it-IT" dirty="0" smtClean="0"/>
              <a:t>tripsina (0,25% )+ EDTA (0,2 mg/ml)</a:t>
            </a:r>
          </a:p>
          <a:p>
            <a:pPr eaLnBrk="1" hangingPunct="1">
              <a:defRPr/>
            </a:pPr>
            <a:endParaRPr lang="it-IT" dirty="0" smtClean="0"/>
          </a:p>
        </p:txBody>
      </p:sp>
      <p:sp>
        <p:nvSpPr>
          <p:cNvPr id="4" name="Ovale 3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Tahoma" pitchFamily="34" charset="0"/>
              </a:rPr>
              <a:t>Metodi</a:t>
            </a:r>
            <a:r>
              <a:rPr lang="en-US" dirty="0">
                <a:latin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</a:rPr>
              <a:t>disinfezione</a:t>
            </a:r>
            <a:r>
              <a:rPr lang="en-US" dirty="0" smtClean="0">
                <a:latin typeface="Tahoma" pitchFamily="34" charset="0"/>
              </a:rPr>
              <a:t> e </a:t>
            </a:r>
            <a:r>
              <a:rPr lang="en-US" dirty="0" err="1" smtClean="0">
                <a:latin typeface="Tahoma" pitchFamily="34" charset="0"/>
              </a:rPr>
              <a:t>sterilizzazione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05750" cy="4530725"/>
          </a:xfrm>
        </p:spPr>
        <p:txBody>
          <a:bodyPr/>
          <a:lstStyle/>
          <a:p>
            <a:pPr algn="just" eaLnBrk="1" hangingPunct="1"/>
            <a:r>
              <a:rPr lang="en-US" dirty="0" err="1" smtClean="0"/>
              <a:t>Lampada</a:t>
            </a:r>
            <a:r>
              <a:rPr lang="en-US" dirty="0" smtClean="0"/>
              <a:t> UV (</a:t>
            </a:r>
            <a:r>
              <a:rPr lang="en-US" dirty="0" err="1" smtClean="0"/>
              <a:t>germicida</a:t>
            </a:r>
            <a:r>
              <a:rPr lang="en-US" dirty="0" smtClean="0"/>
              <a:t>)</a:t>
            </a:r>
          </a:p>
          <a:p>
            <a:pPr algn="just" eaLnBrk="1" hangingPunct="1"/>
            <a:r>
              <a:rPr lang="en-US" dirty="0" err="1" smtClean="0"/>
              <a:t>Sterilizzazione</a:t>
            </a:r>
            <a:r>
              <a:rPr lang="en-US" dirty="0" smtClean="0"/>
              <a:t> in autoclave</a:t>
            </a:r>
          </a:p>
          <a:p>
            <a:pPr lvl="2" algn="just" eaLnBrk="1" hangingPunct="1"/>
            <a:r>
              <a:rPr lang="en-US" dirty="0" smtClean="0"/>
              <a:t>121°C  per </a:t>
            </a:r>
            <a:r>
              <a:rPr lang="en-US" dirty="0" err="1" smtClean="0"/>
              <a:t>almeno</a:t>
            </a:r>
            <a:r>
              <a:rPr lang="en-US" dirty="0" smtClean="0"/>
              <a:t> 15 </a:t>
            </a:r>
            <a:r>
              <a:rPr lang="en-US" dirty="0" err="1" smtClean="0"/>
              <a:t>minuti</a:t>
            </a:r>
            <a:endParaRPr lang="en-US" dirty="0" smtClean="0"/>
          </a:p>
          <a:p>
            <a:pPr algn="just" eaLnBrk="1" hangingPunct="1"/>
            <a:r>
              <a:rPr lang="en-US" dirty="0" err="1" smtClean="0"/>
              <a:t>Vanno</a:t>
            </a:r>
            <a:r>
              <a:rPr lang="en-US" dirty="0" smtClean="0"/>
              <a:t> </a:t>
            </a:r>
            <a:r>
              <a:rPr lang="en-US" dirty="0" err="1" smtClean="0"/>
              <a:t>regolarmente</a:t>
            </a:r>
            <a:r>
              <a:rPr lang="en-US" dirty="0" smtClean="0"/>
              <a:t> </a:t>
            </a:r>
            <a:r>
              <a:rPr lang="en-US" dirty="0" err="1" smtClean="0"/>
              <a:t>pulite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superfici</a:t>
            </a:r>
            <a:r>
              <a:rPr lang="en-US" dirty="0" smtClean="0"/>
              <a:t> di:</a:t>
            </a:r>
          </a:p>
          <a:p>
            <a:pPr lvl="1" algn="just" eaLnBrk="1" hangingPunct="1"/>
            <a:r>
              <a:rPr lang="en-US" dirty="0" err="1" smtClean="0"/>
              <a:t>Cappa</a:t>
            </a:r>
            <a:r>
              <a:rPr lang="en-US" dirty="0" smtClean="0"/>
              <a:t> </a:t>
            </a:r>
            <a:r>
              <a:rPr lang="en-US" dirty="0" err="1" smtClean="0"/>
              <a:t>biologica</a:t>
            </a:r>
            <a:endParaRPr lang="en-US" dirty="0" smtClean="0"/>
          </a:p>
          <a:p>
            <a:pPr lvl="1" algn="just" eaLnBrk="1" hangingPunct="1"/>
            <a:r>
              <a:rPr lang="en-US" dirty="0" err="1" smtClean="0"/>
              <a:t>Incubatore</a:t>
            </a:r>
            <a:r>
              <a:rPr lang="en-US" dirty="0" smtClean="0"/>
              <a:t> (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frequenza</a:t>
            </a:r>
            <a:r>
              <a:rPr lang="en-US" dirty="0" smtClean="0"/>
              <a:t>)</a:t>
            </a:r>
          </a:p>
          <a:p>
            <a:pPr lvl="1" algn="just" eaLnBrk="1" hangingPunct="1"/>
            <a:r>
              <a:rPr lang="en-US" dirty="0" smtClean="0"/>
              <a:t>Piano del </a:t>
            </a:r>
            <a:r>
              <a:rPr lang="en-US" dirty="0" err="1" smtClean="0"/>
              <a:t>microscopio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Si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smaltire</a:t>
            </a:r>
            <a:r>
              <a:rPr lang="en-US" dirty="0" smtClean="0"/>
              <a:t> con </a:t>
            </a:r>
            <a:r>
              <a:rPr lang="en-US" dirty="0" err="1" smtClean="0"/>
              <a:t>attenzione</a:t>
            </a:r>
            <a:r>
              <a:rPr lang="en-US" dirty="0" smtClean="0"/>
              <a:t>:</a:t>
            </a:r>
          </a:p>
          <a:p>
            <a:pPr lvl="1" algn="just" eaLnBrk="1" hangingPunct="1"/>
            <a:r>
              <a:rPr lang="en-US" dirty="0" err="1" smtClean="0"/>
              <a:t>Terreni</a:t>
            </a:r>
            <a:r>
              <a:rPr lang="en-US" dirty="0" smtClean="0"/>
              <a:t> di </a:t>
            </a:r>
            <a:r>
              <a:rPr lang="en-US" dirty="0" err="1" smtClean="0"/>
              <a:t>coltura</a:t>
            </a:r>
            <a:r>
              <a:rPr lang="en-US" dirty="0" smtClean="0"/>
              <a:t> (</a:t>
            </a:r>
            <a:r>
              <a:rPr lang="en-US" dirty="0" err="1" smtClean="0"/>
              <a:t>ipoclorito</a:t>
            </a:r>
            <a:r>
              <a:rPr lang="en-US" dirty="0" smtClean="0"/>
              <a:t> per </a:t>
            </a:r>
            <a:r>
              <a:rPr lang="en-US" dirty="0" err="1" smtClean="0"/>
              <a:t>alcune</a:t>
            </a:r>
            <a:r>
              <a:rPr lang="en-US" dirty="0" smtClean="0"/>
              <a:t> ore)</a:t>
            </a:r>
          </a:p>
          <a:p>
            <a:pPr lvl="1" algn="just" eaLnBrk="1" hangingPunct="1"/>
            <a:r>
              <a:rPr lang="en-US" dirty="0" err="1" smtClean="0"/>
              <a:t>Consumabile</a:t>
            </a:r>
            <a:r>
              <a:rPr lang="en-US" dirty="0" smtClean="0"/>
              <a:t> a </a:t>
            </a:r>
            <a:r>
              <a:rPr lang="en-US" dirty="0" err="1" smtClean="0"/>
              <a:t>contatto</a:t>
            </a:r>
            <a:r>
              <a:rPr lang="en-US" dirty="0" smtClean="0"/>
              <a:t> con le </a:t>
            </a:r>
            <a:r>
              <a:rPr lang="en-US" dirty="0" err="1" smtClean="0"/>
              <a:t>colture</a:t>
            </a:r>
            <a:r>
              <a:rPr lang="en-US" dirty="0" smtClean="0"/>
              <a:t> (</a:t>
            </a:r>
            <a:r>
              <a:rPr lang="en-US" dirty="0" err="1" smtClean="0"/>
              <a:t>eliminato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rifiuti</a:t>
            </a:r>
            <a:r>
              <a:rPr lang="en-US" dirty="0" smtClean="0"/>
              <a:t> </a:t>
            </a:r>
            <a:r>
              <a:rPr lang="en-US" dirty="0" err="1" smtClean="0"/>
              <a:t>appositi</a:t>
            </a:r>
            <a:r>
              <a:rPr lang="en-US" dirty="0" smtClean="0"/>
              <a:t>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800">
                <a:latin typeface="Tahoma" pitchFamily="34" charset="0"/>
              </a:rPr>
              <a:t>Contaminazione da microorganismi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I principali tipi di contaminanti microbici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Batteri e funghi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Micoplasma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Virus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La contaminazione può avvenire: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Errore dell’operatore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Terreni contaminati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Cappa biologica non funzionante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Incubatore contaminato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Conservazione in azoto liquido contaminato</a:t>
            </a:r>
          </a:p>
          <a:p>
            <a:pPr lvl="1" eaLnBrk="1" hangingPunct="1">
              <a:lnSpc>
                <a:spcPct val="90000"/>
              </a:lnSpc>
            </a:pPr>
            <a:endParaRPr lang="it-IT" sz="2400" smtClean="0"/>
          </a:p>
          <a:p>
            <a:pPr lvl="1" eaLnBrk="1" hangingPunct="1">
              <a:lnSpc>
                <a:spcPct val="90000"/>
              </a:lnSpc>
            </a:pPr>
            <a:endParaRPr lang="it-IT" sz="240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5" name="Ovale 4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1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ahoma" pitchFamily="34" charset="0"/>
              </a:rPr>
              <a:t>Contaminazione da micoplasma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E’ il più piccolo procariota conosciuto (0,35</a:t>
            </a:r>
            <a:r>
              <a:rPr lang="it-IT" smtClean="0">
                <a:latin typeface="Symbol" pitchFamily="18" charset="2"/>
              </a:rPr>
              <a:t>m</a:t>
            </a:r>
            <a:r>
              <a:rPr lang="it-IT" smtClean="0"/>
              <a:t>m)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E’ un parassita obbligato che risiede nel citoplasma delle cellule eucariotiche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Non possiede una parete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5 sono le specie che contaminano normalmente le cellule in coltura 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Le conseguenze sul metabolismo cellulare sono evidenti solo in tempi lunghi: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Riduzione del tasso proliferativo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Cambiamento della morfologia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Aberrazioni cromosomiche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1800" smtClean="0"/>
              <a:t>Alterazione del metabolismo degli aminoacidi e degli acidi nucleici</a:t>
            </a:r>
          </a:p>
          <a:p>
            <a:pPr lvl="1" eaLnBrk="1" hangingPunct="1">
              <a:lnSpc>
                <a:spcPct val="90000"/>
              </a:lnSpc>
            </a:pPr>
            <a:endParaRPr lang="it-IT" sz="180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75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ahoma" pitchFamily="34" charset="0"/>
              </a:rPr>
              <a:t>Contaminazione da micoplasma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Dato che le alterazioni sono sottili e i metodi di rivelazione complessi la contaminazione da micoplasma è molto diffusa (25%)</a:t>
            </a:r>
          </a:p>
          <a:p>
            <a:pPr eaLnBrk="1" hangingPunct="1"/>
            <a:r>
              <a:rPr lang="it-IT" smtClean="0"/>
              <a:t>Viene rivelata tramite test specifici che devono essere effettuati periodicamente:</a:t>
            </a:r>
          </a:p>
          <a:p>
            <a:pPr lvl="1" eaLnBrk="1" hangingPunct="1"/>
            <a:r>
              <a:rPr lang="it-IT" smtClean="0"/>
              <a:t>Colorazione del DNA nel citoplasma</a:t>
            </a:r>
          </a:p>
          <a:p>
            <a:pPr lvl="1" eaLnBrk="1" hangingPunct="1"/>
            <a:r>
              <a:rPr lang="it-IT" smtClean="0"/>
              <a:t>Crescita in agar </a:t>
            </a:r>
          </a:p>
          <a:p>
            <a:pPr lvl="1" eaLnBrk="1" hangingPunct="1"/>
            <a:r>
              <a:rPr lang="it-IT" smtClean="0"/>
              <a:t>Amplificazione delle sequenze in PCR</a:t>
            </a:r>
          </a:p>
          <a:p>
            <a:pPr lvl="1" eaLnBrk="1" hangingPunct="1"/>
            <a:r>
              <a:rPr lang="it-IT" smtClean="0"/>
              <a:t>Test Elisa  </a:t>
            </a:r>
          </a:p>
        </p:txBody>
      </p:sp>
      <p:sp>
        <p:nvSpPr>
          <p:cNvPr id="44036" name="AutoShape 5" descr="data:image/jpeg;base64,/9j/4AAQSkZJRgABAQAAAQABAAD/2wCEAAkGBxQTEhUUExQVFhIWFBQYGRgYFRUWFxgYFRwWGBcVFxUZHCggGBolHRcUITEhJSkrLi4uFx8zODMsNygtLisBCgoKDg0OGxAQGywkICUsLDQvLC8sLDQsLCwsLCwsLCw0LCwsLCwsLCwsLCwsLCwsLCwsLCwsLCwsLCwsLCwsLP/AABEIAMIBAwMBEQACEQEDEQH/xAAbAAABBQEBAAAAAAAAAAAAAAAAAQIDBAUGB//EADYQAAEDAgQFAgUEAQQDAQAAAAEAAhEDIQQSMUEFBlFhcSKBEzKRobHB0eHwQhQjUvEVM5IH/8QAGwEAAQUBAQAAAAAAAAAAAAAAAAECAwQFBgf/xAAyEQACAQMDAwIEBQUBAQEAAAAAAQIDBBESITEFQVETYSJxgaEykbHB8BQj0eHxM0KS/9oADAMBAAIRAxEAPwDxqi47LpqEpcL6leSXc7/k/iMsyk6Laf8AcpqXc5fqltiWpHZ0ao23VKUWc9OLJqz+iZFEcF5GFxIjRLjDyOwk8lfJPpdcKTON0S5x8UeTz7mHDNpPcDoHWvAvpdac6sHRU5/xnVWNSVWCa5wY7q0NIJOxuTDp27bKtKrpptSfj657exfUMyyv+GTn9Xv4jsud9WKrNS/xj2L2PhExdMC+++6i6jQgsSWz7i0pNkTaJIkaKrG0qShrgsr7j3NJ4YyFDplpxzkcBaklSbwwyBAsmuMdtw3LFPBkjMIjyJ+hWlS6XKpBVE1gilWSeGQPZCo1aOltEieRqrtNDgIQ008MBEgAgAQBaweGD5uAQJ89VqdPs4XepSeHFfn5IatR08bcleoyDBVCtSlSm4sli8rI1RCggAQAIAEACABAAgAQAIAlZUWjRu3lLgY4mlw/iLqcOadNluW16o09XbwU69vGr8LPR+X+YaVVovD40/ZXWlUWqm8o5K+6dVpS9jbp1NTso3HsZ0o9iWnV+iY4kcoYEfWET0SqD4FUG3g8249im167gDobDYxZX9NOaVHO63wdfZUpW9FNlKtScPSATPWDEbA/VOqU5paUs5LEJxfxN4KdTC9REGTadBvH91VCpa5SUl3zx4LEavggqUYtUywOhOhvYD2+qqVKKgn/AFOML37fL8iSM8/gyVf9XZwAAn8LLfU/7UowWM8fIn9LdNkBfO30sqDr6sOS39ts/t9iTTgkpsk230/lXKNN1ZLQ854z+4yUsLcX4JnS6f8A0ctXGGGtYJ6VMkZZOXWNp6rQpW8nD087ePcilJJ5xuOrULRlg7p9a2WNKjhiQnvnJXfThZ9W2wsEylkjcxVJ2+BykMLVWlRa4HZGqIUEgCgpVJx4YCucTqn1Ks6jzN5ESS4ElNcnLCFETQHPdJmAOw0T6k9ctWEvZcCJYWBqYKCABAAgAQAIAEACAHNcpYVpQ27eBGslrD1YgtJDh7fda9pcQ29NtSXnGGQzjnaSyjsuC82keioJaNT/ADut6FWnWk1w137HP3fSE/jhs/B1GH49RLZDrdxdP/ppvdGLOwrKWGjA49xwuaRSs28nTqp/RdODl3/Q1LKxUZJ1OfBxuHxkO2EWnc99FkW/UI+q1ssd+7+x0E6OYl3/AMi5vrF2/LPc7/yr879xj6nMeM++St/TRl8L5K2LrS1xLtZI0vOlh7hVbu4SpSnKXy/bb7E1KGJJJGZiMQXxMW6WXMXV7Uuca8beC5CmocEKqEgIAfRfB7b9x0U9tW9Kopdu/uhso5R0HD8KHwBqQIOusiCF29rSpzjmPjOfYy69Vw3Z3vCOSabQDUlz9YBsFDK5jTf9tfVnMXXW6km1DZGnU5Ow5/x+5TP66ffH5FOPWLhdzJx/ITDOQkHvdOVxSn+OP5F2j1+a/Gjj+K8vup2Ihw/HUFTztKdWGqmb9t1CNXdPY56vRI1WFc2zima0JpldzFmTt1HfkkUsjCqT2Y8RIAIAc0wpaU1B5ayI1kNfKHplxnPfOP1Dgao8CiwjS8Z7AIkAEACABAAgAQAIAEAKClTaeUBNSxJHg6rQt+o1KeVLdMjlTTNSnVJiJiQQZN/PRdNSrOWHDONsPf8AmxSlFLOeRa7icxlswLCYOsEdU6tJtSltn7PwJBJYW5HheFuMvECL+rca27wqlDpT1estvn4HVLqK+H9CuKsMg6X2uZ0OqrK4ULdqott/m88P+cEzhmeVyUCVzs5anksoRMFBAAgAQB0PKWODarGu0Lhf9CF1PRrvVB0XzjYyup0HKlKS8HtmFM6WlPqbcnnVRY5L1MQq7KzeRxaNUZEyzn+bOHipRLh8zLg/lX7Gs4VNL4ZqdMuHSqqL4Z49xKj6rqW9pfHlnfW8/h2Mqqb2XO3M5a8R4L0VtuQkLNnFrLY9CKMUEAPYyd7/ANup6dKM1zvvt98/6Gt4GqNLC4HGjh61P4bw/WBlEfquht7q2lbTVVY8IqVIVPUTj9Su+i0/LItediqlSyozWaeVtvnt/OxKpyXJCaZGx7LPlbyhlOLfhkmpMY5pGqhqU5U3pksMVNPgRMFBAAlawAJABAAgAQAIA0uGPMamAdOmkldJ0ac/T/Fsnx48/mVLiMc8clmuLkR01Gn/AB02gdtVqVcqTSX87ef2IYcZz/O5DSe852iYOvYCJ9/3VOnOtKU6cc4f28/X7bkkowWJPsUsVTyujWBusW+pxoVVHOcLv7linLVHJXWaSggAQAIAEASUKmUg9Fcsq/pVExk46lg9x5R4oK9Bh/yAAK6avFP448M836pauhWkux01IqlJGPJDniyahE9yhxAAUng/8SrFLLmsFmhl1I48njvHW5nekDKNf4WveQnJJL6nf2T0x+Lk5+o2Da/8arnqsXGfw7/l9TVi8rcY6gck2103VKraTlQ9RY5+o5TWrBWWWSggB7G6qxRpKcW32wNbNXD8MDqOcGTOmkQLjyuktumQqWqnnLe/y9ijO5cauhrCMx1KFhzs3FtMuqWRWuIKWm60JJp5+YNJo0MRUYAHNMksvsc3iLLbuK9GMfUg8tx+/wCxUhGbeGu/2M4NLz37rnlTq3VT39y22oIeyiBOaQY9NtT56KalaQjlVsp4+Fe41zbxp+oV6IbEGZE9I9kt1bU7dR0vOpc+PoEJuWcrgrrNJSVlEkTZXqVjOpBSTW/uMc0ngiVEeCABAAgC3g6mS+vZbPTqit4ufOexBVjr2JW4jUm83kiTOyt07pRzOeXnfOPsMdPhLsPoViGucIB/QxopaFeoqU6qwn+zxgbOCclF8GdUNyubry1VG/ctrgaohQQAIAEAKlw8ZARIgO0//P8AiZpl4mwAdHUaHwdF1vSpqvQdN8o57rdsqii/oer4DGsqNBYZ63ukq0pQeJI4etQnTliSLVfEQoowyQwp5OU5u481jCxpmo4EQNQOq0bag09TNvplhKc1OS+FHluI4q4Nc2Qc2hgSOt1Su+qzpwlHOc8ex2sLWLkpY4Mtkk6/dc9RlOc/xY87l14SJRVBGWw6a/cq2rqE6botKPjn7sZoaeomw9Frhlj1CTmv+gVu2taFWm6WPiX/ANe5HOcovV28FXEUCxxadQsi5tZ29R05ck0JqcdSHUWGCADdWralV0NRjzyJJrOWzpeE4l/wfhtbedtfcdV11lr9FJrDW3/THuacPV9RshxXCasyabh7FRVbd1JZ2/NElO7pYwpIzH0MjriexVGVv6M86fzLinrXJLXrAi4BzZXGJho+XKQRYxuOoTq9aLg9Uc5w37Lj+MZCDT27ZXz7lfDvEuhuoNp/dVLedNSnojyuP5+5LOLwssfWpF7Wum8EXtGXYdrqStQdxShPvjv2x2+Q2M1CTRRqEmB0ssWu5VEo4/DsWYpLcQM08qNUctLHLFybf/iXCwEjw0/ddYumOC0xxheyM3+ri93+5gLiDUBAAgBQlWM7gSCoO6uxuYRWMNrsM0sAQf795QpwqJ6tsvZdvnn/AEG6Equ2TLirlKCfHjjsEV3I1UHggAQAIAEACXL4AEgGjwLGGlWa6Jm2sarW6PX9O4UXxLYq3lH1aTR0mJ4tUpFj6b4veL+0brr7qeFHbZ87GPTtKdVSjNZNuvzXW+AXEtmNQLz2umO2owj6n/DOh0qj62MM8/xOOJe4uJJvede5XO1+p4qvO+ODqadBKCS2Ia7gWNgXk3n7KveThO2g0t/5sSQTU2VVjkwIA1uEBroYP/YSTMGwHjXx2XT9HqUZwVJfj3b/AJ/NyjdOUcyfBSx7SHuB1BIm9+6yupKSrvUuHz5LFFpwTRp8E1BF8xAjpFrfUfVdB0d7a1w+3jH8/IqXnGH2PWeXOBsosDsozm5O/hPua+qWmOyOFv76deenOxvspCJ6qk5Pgy3N5wc5zFyvTrNLmgNqeLFXaN1/8VN1+hr2PVKlB6ZPKPK+LcMdTcQRBGqbd2m2qPDO2trmNSKaMzNlJjTuNu6yHJ0JvTx7lzGpbljCY0tgkZgLa9bhWbTqEqSUprUltz9SKrRUspbZI8MA55mBM2TLNU61eTlhZ7DqjcYbBi2gGydfqEPwi0m3yLTxtWLVSO0qCnd3Mop+tj2f/BsqFLP4CgsItAgAQArRJT6cHOSihG8AU1rDFESACABAAgAQAIAEACABAFnh5io0xMEGFo9LUv6mMorOCKvvBo7b4UkPJgZdLb39yu+75Oc14Tgt9zC4/iXBoboHSbdBYT91i9auJQpaM4z+hp2VKLerwc+90rj6tV1Hlo1EsC0WgkAmAnW1ONSooyeExJNpZQlRsEjoUytT9Obj4YsXlZGqMUkoViw5mmCFNb150J66bwxs4KawxM+s3J6pVWe7lu35DT4Oj5RYPi0gTYukiNwbXXVdJWihs+U9vcyeqN+lJpdj2ikLb3UMuTzyT3LNPTsopckMuRxajImTked+DCpTzgetuvcLRs6urNKXD4+ZvdHvXTqaHwzyTE0iJEab79FRuaLw1jg7qnNPBU0usaWYvUifnYRrt02FRpqXfO//AEGuw+pWkAQLE7Xv1O6fWuZTSTX+RIww8keZQqrp2wvyHYGKoOBADmC6loxjKeJCPgXSeqk2pqWHv9xORW0pgdUsLaTai+4jl3JaRDYzC/39wVao6LbDqxxL7/k9hssy4Ini/Q/ZVasFKpiOE327e2B6eEMIVecHB4Y5MRNAEACABAAgAQBb4bAeC6comVrdHh/f1yzpRBcZ0YjydTXq5aYOjQASHHMY6aartKk/Tp63wuc+DFhHVNru+MbGJxLEtqf5dLAG/wDZKxb+4pXEcKXjY0belKn2MusyCubuqGiq0uC7CWUMAUUabTTY7JLlBO4H1Vv0aVSpndIZlpe5EQqU6eHhD0xFHjApYw2GzRJAHkT9FpWdj62HKSSfvv8AkQ1KmnhZNPhRyOZlDs0z5gyIHt910FhTVLEUnv8AdeyKdz8cZZxg9l4LxEVKTXRFtOnZNuKLhPB5/d27p1XE1qL7d1UktyhNYZKD1TWMZSxbZkEWup6bxjBZpPTho8W5mw+Sq9o0zEfQq7f5cFLykeh9Pqa6cZPwYBbuudnBtNmpkKVMkOjQCTcC0gab6plGnJwl7ciSkk17jS1RSpNLUOyIQTdNcZyeXli7IjVMcOYFYox1bYEY8Mup1Qip5TyvuNzsJV1+iiuktba8IWPArKpEdk6ldyptalnHAjgmWaTw8QR6t9rdf70Wpb1qd1Tcai+Lv228kMouDyuCkVhNp5eSwPFIluaLDdTK3qSpeqo7Lv8A5G61q09yNVh4IAEACABAChOi0nusganDBo0iZJ0N+030sup6VBwhGEu+eOfYpXD5kuxY4wXG2aYF+/7wVZ6rGc44UuFuvJFa6Vvjky20zGhvosanQmo5a57lxyRqcPwgI9TM1xvButy0tISjicclOvWcXs8GnV5XBEsnuDt7qSfTrfO2xSj1Rp4mUsVwUgCBDtwlqdMi0nTLNO9T54M/G4QNG+bfosy+sYQhsvi+xao1nJ+xQLFiSoNvBZyaGEohoLnG4i0i89Fu2dtToQc6j3Xv+hVqzcnpiNxWLboJLh/lPTYDoorrqNNPTDLa75/mw6nRly+PB03KPMXw3xmME3adx2PZaVC5pXkHHPxdsmN1Tp3qQzjfyeq4PGNc3O02VOpSlF6WcTVoyg9Mh7qu6aojFDGxXrV4BJNhKkjDL2JoU8tJHj3MGLDqj3WOYu+6vXlRU449sHfWNFxpxj4wc9UK5SvNN5RrRQ2nE3UNHQ5rWxXnGw+vEmHSAYBiJA0MbKevKnnKln/AyGcbrBJTpgiZH/0B9oVqlThKCepf/rH2wNlJp8fYqLESyTj2mFPCbprKEayOa4xtBU1OrOMMtLDb3wNaWQLhE7yldSCp6lvLP2/nAYeR4fDLC7tSeg0jupdajbNxjvLZt/b2yNxme74IJWdqccpMkBNwKW8JhMzSS6B0mJjfutexsHWpSlKWlePOO5Xq1dMksZIx6ZYQLm5O3gqGC9HNCcVu95eB7+LEkyJ9Mg9bxOyq1LeUHjlZwn2Y9STQjmwoqlOUHpYqeRqbh5wKKUNNPDAvYSi0gAiXm4M2910FjaUnCKlHM3unn9SrUnJNtPYvVQACSL5vcnzI+y2KijCLcl3/ADf2K8ct4Xj7GbXaSZvM9ZWJdUZ1JalznyW4NJGvwrBOEtex0GCB3Hv3W5YWs6acKkdihc1ovEoSR13BeBF+RxAtYDXVW6taNNYXKMK7v1DUkz0HAcMZTYGkAkbrEq15Tk2crWuZ1Jt5G4vhlN/zMaZ7X+qWncTjw2OpXVSHEmcLzby0Gepgll/ZatCtG4joqcnS9M6k5/DN7nnGIwxBNrDdYdzZyTk1wjrYVU0isXmVlyrVFLOSbShiqtjiSj8wvl79FYt2/UWJaffwNnxxk7PlHjjqTYcS5p18fv8AuF1tovXoLW8y8nO9UsY1ZZjszvafH6LgP9xttiQCPIKhdrNPGDmZdPrRf4Wc3zNzMzI5tM5ibEjQDz1U0YqlHW+xr9P6ZPWpVNjzvEVc3lZNxWU8rudXCOkrELKdNvJNkaQq8oLA7JawuHDhLja4jxeVp2dnTrQ9Sq9uEuONyCpUcXhIifRE+kGFXnZxcm6algepvG+Cus1EpIDF41VuM3RWpx5QxrI5zTYnRSVYTlipL8PP+hE1wuSbElgADY79Vbu3bKko0ce/kZT1t5kOpVxlLeova8zIUtC7pzpOjjOVv8xsqb1aivWDbRM7yqF1CksRhlNee5LBy7jIsq+lQh7juWAkpYqU8ZewbIsVqwLQABMzN7dgFo3NxB0VTUVzz49l/kijB6s5IGui1rqhCcoZp7YfkkazuK+WmfodvZJV9WlV1v6NcfQFiSwJTqw7NY+dEyncShV9V7v3FlHKwNe6TPVMqzdWo5Y5FSwsG5wjAtJuDcCPfddj06ypRjlrsjNuq8lwdNg+WmudmeSMokNImSrtRUlNSSzj8kY1XqcorTHfPcZj8JRpS2CXT137jopYYxnCwPo1q1bfOER08aS05ItABbt1Av8AnopVpksp5HSopSWr7nX8nYmSAe52nz91ndQhtlGD1WlhNo7NYpzwJRSjxXCipTc07j7qehUcJqSLFtVdOopI8d4rwuMxJgx+FtXFCFSEpZ7Hf211nCRyrwuKrRxI20MVZjgSZA1uGOzNLSYygnUR/wBrqOlVVVo6G8aSjcLRLOOSxiH5gR/nAvuekDXotCrLWmlztv3fyIqa0vPb7Io18RfLfLuNJI18LMuLrTLRj4e64yWYU9s9yEUgWlxMbDe/RVvQjKm5yePA9zakoojeC0kaHfwVUqKpQbWcMesSWRGH1CAo6cn6qdNfzArW25ep0W5AXAhpNiYnN08Lap0KPoJ1FiOdm8c/4K0py14jz+3+SQM/obIU6pySx+i2G6l/GYy41c7l8lqPmyu3FfXFR2fuMisDM50VdVpxWnOw7C5ACUkYSqPYM4JsPhnOMNBJ7CSr9tY1Zv4URzqRisyexsU+VcQ6+UA9zdaT6M5LVKSyUJdVt49ypjuB1qQl7DA31CrVul1qccxw0iejfUKzxGW5RMRO/SFWel088PjGNkWd8jXMJUVS3nPGBVJDC1V3ScdnyOyBPdNlJuOG+ASGqNJt4Qpr8Owopua6tAY7MIkTp0XS2FmrSSqXDis+exQr1XUi40uVg67h/FsG2A0jqS5bH9VSntGcflkwq9peT3kvyLHFOY6TA34L2uzWPq0F9pTY1KeznJbvyiK26bVm36qax7GJi8RSe0EkF7nd5I3M+FanVovCyt+DRpU6sHhLZfqSODaQaGAnq2TBBE5ugKk0+ntBfQatVVtzfyf7HXclNl0mPl28qp1B/AYPV3iOF5O5aZWIzm3sOTRpDWqwE+MckkI5Z5PzHiRUc8TABjtrrC6PQlR0t8nc2FN04pnG47B5CLgz0P5XM39k6clpecm/RrKa4xgruoEWIIPhUJ2VSOzW5Mpp8Eb2EahVKlKdN4ksDk0+C5w9rhLhEbg9N5W10ulUhFzWMeCvXcXsy9iazWlsNEmJFwW6RDhp7LVuK9OlOMVFb9vH17FenCUk8v8A39Chia+cxYbTP5O6y7m4daelpL+eSzThoRPiA0U2QZJOoGkbHwrNx6cLeGHnfZ+P+EcHJ1HnYgxQBIuJMSdjOpVO8hSqSWZYbxv2ee/0JKbaXGxWqQNDJ6rMrOFN4hLL8k0cvlA2uRHYzdMheVYpLOcPO4OCZJ/qO7vqrq6hDzL+fVDPT9kVlk5yTCpcJ8APps6q1QoKTzJNjZM6PlzgJrun5W9QumtrSEV60ljPCRkX9+qEccs7zA8KpUBlY0T13Ktam1hbLwcxWuqtd6pM020BGbdROfYpuo+Cti2NdI6jTUKSDaJqTlHc835p4S2g+Wj0OMjsdwqV9Qppepjl7/z3Ov6bdyrwxJ7ox6rmlthf9lTrTpVKOILDL8VJS3exE5ggNAOeb/sFSnSjoVKK/udx6bzl8DauHIUFexnS90luxY1ExtCMwkwJ16KG1cPVjreFnkdPOl4Cu8lxJMouqsqlVuTzv9hIRSjsRquPFSrLeAJ8JXyPBImCtCxuv6atmSzj7EVWGuGEdfTOZgLXeqAQbTfp37rvYy1wTT5MF/DNprb7HT8qYloqN2BEa7qnewbptmN1KnJ033wd8KgWDpOX0sQ1EYF0mZxnFfDpucTEA+52Vq3p+pNRRctKXq1FFHi/Fa5Lj3JV29qPOEeh20Eooq0SAA9+t8sbxrKq05xhFVavPYmmm24w+pDiuJOdPQmb39vCzrrq85tqPGf4vkSU7aMSrWrlxusyvd1K7Tn2J4QUeC9gsaGDrb6mf2W3adQhQgs7vH3yVqtFzZHWrio4kjLbrof1UU7mF1UbmtOw6EHTjhbkbq4y5YmN5+4Cr1LynGn6enOO/wDgeqb1aslc1LRtMws6Vw9OE/oS6d8jCVXcm+RwiaAIAEAOFtVJBqD+JZEe4MTqKzLYGavDKUyMszAB8rq+nU8pqSznuUbiWnfOMHpvCuHClTaG6RfyrkpLOlcI465uHWqNyNWlSFiVBKTKUpPhE72g6KNNrkiTa5KdSjdTKWxYjPKOe5uw7HUHEmACD036qVRUouNTj/Bq9LqTjWSXc4b/AE4Lc2QxBvcNHT9PqoPQg469HbnsdJ6jUtOr6dyNlWm102LgNT8s6WEKqq9nTrZytSXPbPyHuNSUcdvuZ+INyZE9lhXrbm25Jvwi1T4IVQJAQAIAEACANvl/GAODXGbiJOnhdZ0S8+H05y37ZM69otxconQ4WtlLnNJBBECZi+oHcfhdFhPKf1MqpDUkpLJ13C+a6b2w92V2xIgHv2WXUsnzDdGDcdJqQeYLK/Q1KvHqLW5jUbHYzPsq6tKjeMFKNhWlLSos4bmfmT4xLQcrBcCxk9Sr9OMLeL3+LydL0/pqorL3ZyWPrtPyk6X87+yo3danPeJu0YSj+Izaru/3XPXM+yexbiiJUGyQVo+idCL5fHkRsUuT51ZLZPgRIbKic292OwEpNQCJoAgAQAIAEAKFJFJpiElNvnRW6FNaeHlr2GyZu8rVR8VjZtMnuZsCuh6TWi4aIvs/zMzqUX6UpHp+GMjsrU1g42osMsgbDRREPzJadYbBNcX3GSg+5BjHSJ0T6a7ElJY2OG5z4i0MawDM0u9V40vAUtzU9Clqmsps6XpNtJyc84eNjj8VjyYDZawaCZCwbzqlSWFTWIrsb9Oglu935KJMrElJyep8llLAApFLHACJABAAgAQAIAcx5BB6KanXlCSkuwjimsG6G5WU62Y/DeS18GIO/ldaqihGFbPwv8W/GTMzrnKljdboucRw4Dc7T/j6YJgtifwVoXEYuHqR8bfIgoVG5aZL5/MyWYoxqf37LMhdNrkvOksiYuvm0EDpMptzX1YaWPYWlT098lQlZsp5WFyT4IXBZlSDjLDHoaq44mzuLNJaNOxK0PVrSt8OOYrh+P8AJHpipe7IFnEgIAEACABAAgAQAIAcwKalGUs6RGPDrRpdTwm1DRLbf9v58xuN8mrwmuAe4vmjp3XS9Mr0/wAL584/cpXNNte3g7nhvMdOMrrO0nYq/OnGTelnNXHTqmcx3RercXpMgl9j5v4SehLuVoWlWe2ChT5mBccgt3T4W8J7ZLUumNRWpkeIxdSpuYI20ViFOEOw6FGnT7cHH80VS2oKdiA36Ezuuf67eNNU8ZTX3N/p0FKGvyYRK5aUs/I0xE0AQAIAEAKXJ8p6sJ9hMCv1snVtLlmPALjcaohQQBocMrTNNx9BkxbUf3ZbvSK6lm3qP4XuVbiGPjity4XVXMDR8oYYDSPeQtjFedPSsY08Ir4pRm5d89ylSo3IJiAde23lUaVD4mpvBZlPbK3Ia4gwqd2nCWB8HlESo5b2JBXMIJBsU+VKcG4z2Yiae6FbXhpAaJO5F/ZJG99OlojFZ8tbiOnl5yFKvFoBHf8ARNoXsqa0ySkvcJU8+xEVTk8vJIIkAEACABAAgAQAIAUOT41JR/C8CYAlI5N8sUlbW2hXqd9L8OO5G4F1mKJMNFzGttFt071zqaILnzsV3SSWWy1xTGOIa3MD26FWeo3UklCMll9iG2oxTcsfUrYTHloyj5ifmn7Qqtp1LH9viXkmq0FLd8eC4zilSIzQZM9gBOkR/Sryvp6VqaTzu/G2SvK1pt5wZXEMRmda/c6nyud6peKtPTHfHfyXaFPRH9iosknBAAgAQAIAEACABLnbAAkAkofMPKs2n/tFZxuNn+FnccFpQ0NaG5xYkkhp7novQIRVOnjx4Obu5ZeqTePuZvFeDvBJ1J/j6qrcWvqtzi8lu2vINYKtXAVKhbLQLQDuR1KhrWdS4a1JLH6E8a9OknvkgxeE+DIc2ejosZ/EXVatbxtYvVHPh/zjBJSq+thp49jIe6SuWr1nUm5F9LCGqBiggAQAIAEACABAAgAQAIAEACAFBTovS0wZZp4kzPbp18rXpX8s6peO3v8AP9iGVNYwNFcZiYkRA291Cr6Hruo45WMJcfUX03pSyQ5ryFRdTTU1wJMbYY+rWnwp7m7lV27DYwwRKmPBAAgAQAIAEACABAAgAQAoKWMnF5XIcnVcuVy0iZcXkXJ9PYedV3fT2/RWttt9+xh39NST7Jfmdxiw1zIddx+ylp5jLK4OcpaoyzHgwKdCCTs097E/myvN5NSU8pLyc5zJWcZb/iD9f7P2Cw+tzn6WlbI1rCEVv3OeXGGqCABAAgAQAIAEACABACgJ0IuTwgYFJJYbQCJABAAgAQArnSn1Kjm9TESwImCggAQAIAEACABAAgAQAIAEAKAnRi5PCAXLeE/0Za1B8sTO2TvOC4YNbTblIdIP7Ex7r0OlT9Kio+Ecxd1XKUpZ2NvF474ZIgyRF/z902FLWkzOpUPUSfYxcTiwGOdPqmw0n6bKepJU1k0adFuaj2ORZ66hDzcu0mB4lcxFRr3DjWe+eOEbr+CGYkOOptD3BugMayqN/QoxqyVNbfMkoyk4JyK2VZjp4WSbIhSTfYBFGKCABAAgAQAIAsYOhnMAx+Fo9PtnXk0pY/Qiqz0LOBjqYBjN9B/KiqUKUZOLn+S/2OUm1wRKmPBAAgAQAIAEACABAAgAQAIAEAT4elmsIn2/K0bSh6mYLGr6fzYjnLTuyEhZ7WHgkESACALGBcQ8EarS6XqVdSRFWScGmaXBuHmpVDj8odO5FtlsWXT5VLh16nC4Kl3cKnScVzg9HrgFgIsBB6LYjlS3ORhlTaZk4o5icxsIjoTexVuC0rYvU1pSx9TkeJ8S9ZDQLfQa6fVYt/1L0puMOTet7b4U2ZJJcSd1gRcq9Ry4Ze2isEbyq1aSUtK/MchCo3liiEJkoSXKDIijFBAAgAQAoSpZeALNOlAJNxGw66XWxSt1QpynLf3S88b5/wAkMpZaSKwKyYtrKXBKImigkAEACABAAgAQAIAEAOa2eifGGrO6EbwLUpkaj+6p9WhOljUuRIyT4GKEcCAFlLnwAiQBSlaS4ARIBawNLM4ddo1+i1+l27nPP5ENaWmJ3HCcJlAkE207yu0woQUV2Obua2pvcs4qhVac4Y4AR48wlhODWnKZDSnSktLkmznuKcZMkNI6G1wqN1dql8MDVtrOOMyRzlUyVy9xJzqbGtFYQ5pU1KUkm5LAMhcsyqvibHoWkBIlOtoxdVJvYJcbGu3CTTDzqQYsR2hdVG0jOiqkuWv4ig62J6V2MnEUsphcveW6pVMIvQlqWSJU8DxzWk6CU6FOc3iKyI2lyWcKxpsRc7zEeFqWVvRqLTOO/nP6fvkiqSkt0y1T4eNCZdG1x1BnotWn0yk46J7yS+hXlcPlcFCp0/6WJcp40Z4/Itx8kcKr6bwOyEJujADVEKCABAAgAQAIAEAT0GAh0wCBMl0ewG5V+0p0qkJqWE0tm3+i7sjnJprH6ECoEg5zidSSnSnKX4m2IklwNTRQQAJVjuAJABACtEp0IOclGPIjeDqeXuEGo5oDHZhfp/0u4sralRpqco4aMW+u1Ti8tYPS+F8KbSbe7uqbXuHUltwcfcXUqstuC1Xd6YhRRW+SGC3yea87cPayoHCzSJIHXdS3MVUpqUu3J1/SLiU6bT5RzJLdhr9ln/2stJGwtRWqOWTc1G3jwTxRGqWWOJ8HQzG8x2Wj0+09WWZZwvBFVnpWxpUyWsdmO43uIt76roIaqVJ65Z/Xbb68lSSUprCIsRhWk+kGS3ruOyrXNlSqy+Fbtee4+nVkl8XkrCjAEjUW9zuqcLXTFRa/j8k2vPBc+A8NLWga66HuO4Wl/T1KcHCnFL7P3+hX1wbUpMbRa3IC2zp63+uyKKg6ScNpCzctWHwVn5hvpZUqiqLKyTLSyA2VCbhBcZJVuRvVOu/i0jkBCSUd+QGKqOBAAgAQAIAEACABAAgAQAIAEACABACgTonwpym8RWRG8F/g+DdUqtaBeVsdItW62ZLj7Fa6rRp0nJs9i4LgG0mAD59zuSt64qucvY4C7uJVZ5fHg1w2Qqedyg3hlWswadlNFk8JM8/56rAvawbAn6qxUeKWH3Op6NBqDkzi6r4sFhXNb0/hidDFZ3ZWKyZPLyTE+EoZ3AbXmOg3VyytVXqJPjuR1Z6I5NOnRLCALj8A7/oujpUJUGoxeV+iKUpqayyX4BdOYENHcW0iP2U/oyqZ1rYZ6ijjS9yN+DMiASI1j9UyVq3JYTx8hyrLG46ngodN/CdCz0T1P8hJVsxwSYyuX9h087p9eo6mP0G0oKArMCaYJMXH2SU7R0E2DrqrgzsbAETdZV+4xhjO5ao5bM4lc7KeXgtj4U7gks9xuRPhnomuhV7xDUiNUh4IAEACABAAgAQAIAEACABAAgAQAIAt4HfwfwVs9L4k/wCcEFY7TkJgzVDAm14v9V0FL/zb9/2Od61J6Yo77CaqKocxVLVVRRIIlLG6KanyWaXJ5fzWf9+on3f4Podp01f2YnMuXLVuTXQ1QDizgh6vY/hafTf/AEx7Mhq/hNng2p7tK6Ow5fyM+74XzNfl+mC8SAb7gFW1tTbRQvZNReGd9QpNyfKPoFmSk9XJzE5y18nHc30w2MoA10ACuwk3SeTf6XJy5ZxrPmWfD8Z0D4NDFuOU33KvV5P0+SrTS1GFWNguYvG9KNOHJXWQ/wARKOGqmj/6x+g3sFRxkor1J+o92EUsH//Z"/>
          <p:cNvSpPr>
            <a:spLocks noChangeAspect="1" noChangeArrowheads="1"/>
          </p:cNvSpPr>
          <p:nvPr/>
        </p:nvSpPr>
        <p:spPr bwMode="auto">
          <a:xfrm>
            <a:off x="225425" y="-319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538"/>
            <a:ext cx="2206328" cy="29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452320" y="623731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procedure</a:t>
            </a:r>
            <a:endParaRPr lang="en-US" sz="2800" dirty="0"/>
          </a:p>
        </p:txBody>
      </p:sp>
      <p:sp>
        <p:nvSpPr>
          <p:cNvPr id="7" name="Ovale 6"/>
          <p:cNvSpPr/>
          <p:nvPr/>
        </p:nvSpPr>
        <p:spPr>
          <a:xfrm>
            <a:off x="8537612" y="28950"/>
            <a:ext cx="298376" cy="271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54360" y="389965"/>
            <a:ext cx="82296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Sicurezza dell’operatore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80565"/>
            <a:ext cx="8229600" cy="48768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it-IT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227" y="1052736"/>
            <a:ext cx="8229600" cy="4876800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it-IT" dirty="0" smtClean="0"/>
              <a:t>Oltre al mantenimento delle condizioni di sterilità della coltura bisogna prendere in considerazione anche il livello di sicurezza biologico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Ci si riferisce anche per le colture di cellule animali alla scala BIOSAFETY LEVELS che riguarda il rischio da agenti patogeni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 smtClean="0"/>
              <a:t>A seconda del livello </a:t>
            </a:r>
            <a:r>
              <a:rPr lang="it-IT" dirty="0" err="1" smtClean="0"/>
              <a:t>biosafety</a:t>
            </a:r>
            <a:r>
              <a:rPr lang="it-IT" dirty="0"/>
              <a:t> </a:t>
            </a:r>
            <a:r>
              <a:rPr lang="it-IT" dirty="0" smtClean="0"/>
              <a:t>bisogna assicurare:</a:t>
            </a:r>
          </a:p>
          <a:p>
            <a:pPr lvl="1" eaLnBrk="1" hangingPunct="1"/>
            <a:r>
              <a:rPr lang="it-IT" dirty="0" smtClean="0"/>
              <a:t>L’attuazione di precisi protocolli di contenimento </a:t>
            </a:r>
          </a:p>
          <a:p>
            <a:pPr lvl="8"/>
            <a:r>
              <a:rPr lang="it-IT" sz="1600" b="1" dirty="0" smtClean="0"/>
              <a:t>(</a:t>
            </a:r>
            <a:r>
              <a:rPr lang="it-IT" sz="1600" b="1" dirty="0" err="1" smtClean="0"/>
              <a:t>microbiological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practice</a:t>
            </a:r>
            <a:r>
              <a:rPr lang="it-IT" sz="1600" b="1" dirty="0" smtClean="0"/>
              <a:t>)</a:t>
            </a:r>
          </a:p>
          <a:p>
            <a:pPr lvl="1" eaLnBrk="1" hangingPunct="1"/>
            <a:r>
              <a:rPr lang="it-IT" dirty="0" smtClean="0"/>
              <a:t>L’uso di adeguate attrezzature e dispositivi di sicurezza </a:t>
            </a:r>
          </a:p>
          <a:p>
            <a:pPr lvl="8"/>
            <a:r>
              <a:rPr lang="it-IT" sz="1600" b="1" dirty="0" smtClean="0"/>
              <a:t>(</a:t>
            </a:r>
            <a:r>
              <a:rPr lang="it-IT" sz="1600" b="1" dirty="0" err="1" smtClean="0"/>
              <a:t>safety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equipment</a:t>
            </a:r>
            <a:r>
              <a:rPr lang="it-IT" sz="1600" b="1" dirty="0" smtClean="0"/>
              <a:t>)</a:t>
            </a:r>
          </a:p>
          <a:p>
            <a:pPr lvl="1" eaLnBrk="1" hangingPunct="1"/>
            <a:r>
              <a:rPr lang="it-IT" dirty="0" smtClean="0"/>
              <a:t>Che i locali assicurino il necessario contenimento </a:t>
            </a:r>
            <a:r>
              <a:rPr lang="it-IT" sz="1800" b="1" dirty="0" smtClean="0"/>
              <a:t>(</a:t>
            </a:r>
            <a:r>
              <a:rPr lang="it-IT" sz="1800" b="1" dirty="0" err="1" smtClean="0"/>
              <a:t>facilities</a:t>
            </a:r>
            <a:r>
              <a:rPr lang="it-IT" sz="1800" b="1" dirty="0" smtClean="0"/>
              <a:t>)</a:t>
            </a:r>
          </a:p>
          <a:p>
            <a:pPr lvl="1"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1364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osafety levels animal cell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20472" cy="58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3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>
                <a:latin typeface="Tahoma" pitchFamily="34" charset="0"/>
              </a:rPr>
              <a:t>Colture di cellule adese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densità cellulare deve essere mantenuta all’interno di valori limite per:</a:t>
            </a:r>
          </a:p>
          <a:p>
            <a:pPr lvl="1" eaLnBrk="1" hangingPunct="1"/>
            <a:r>
              <a:rPr lang="it-IT" smtClean="0"/>
              <a:t>Mantenere costante il tasso di crescita</a:t>
            </a:r>
          </a:p>
          <a:p>
            <a:pPr lvl="1" eaLnBrk="1" hangingPunct="1"/>
            <a:r>
              <a:rPr lang="it-IT" smtClean="0"/>
              <a:t>Evitare la selezione di nuovi cloni</a:t>
            </a:r>
          </a:p>
          <a:p>
            <a:pPr lvl="1" eaLnBrk="1" hangingPunct="1"/>
            <a:endParaRPr lang="it-IT" smtClean="0"/>
          </a:p>
          <a:p>
            <a:pPr eaLnBrk="1" hangingPunct="1"/>
            <a:r>
              <a:rPr lang="it-IT" smtClean="0"/>
              <a:t>La crescita viene valutata come grado di confluenza</a:t>
            </a:r>
          </a:p>
        </p:txBody>
      </p:sp>
      <p:pic>
        <p:nvPicPr>
          <p:cNvPr id="53252" name="Picture 4" descr="cul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622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ulcel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92588"/>
            <a:ext cx="357663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2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Grado di confluenza</a:t>
            </a:r>
            <a:endParaRPr lang="en-US" dirty="0"/>
          </a:p>
        </p:txBody>
      </p:sp>
      <p:sp>
        <p:nvSpPr>
          <p:cNvPr id="552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Quanta superficie di crescita è occupata dalle cellule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Quando le cellule coprono l’80% della superficie vanno spostate (passate) in un nuovo contenitore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Se lasciate ad un alto grado di confluenza per troppo tempo le cellule cambiano fenotipo e possono diventare più difficili da staccare</a:t>
            </a:r>
          </a:p>
          <a:p>
            <a:pPr eaLnBrk="1" hangingPunct="1"/>
            <a:r>
              <a:rPr lang="it-IT" dirty="0" smtClean="0"/>
              <a:t> </a:t>
            </a:r>
          </a:p>
          <a:p>
            <a:pPr eaLnBrk="1" hangingPunct="1"/>
            <a:r>
              <a:rPr lang="it-IT" dirty="0" smtClean="0"/>
              <a:t>Solitamente la crescita esponenziale si ha con valori di densità compresi tra 10</a:t>
            </a:r>
            <a:r>
              <a:rPr lang="it-IT" baseline="30000" dirty="0" smtClean="0"/>
              <a:t>4</a:t>
            </a:r>
            <a:r>
              <a:rPr lang="it-IT" dirty="0" smtClean="0"/>
              <a:t> e 10</a:t>
            </a:r>
            <a:r>
              <a:rPr lang="it-IT" baseline="30000" dirty="0" smtClean="0"/>
              <a:t>5</a:t>
            </a:r>
            <a:r>
              <a:rPr lang="it-IT" dirty="0" smtClean="0"/>
              <a:t> cellule per cm</a:t>
            </a:r>
            <a:r>
              <a:rPr lang="it-IT" baseline="30000" dirty="0" smtClean="0"/>
              <a:t>2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latin typeface="Tahoma" pitchFamily="34" charset="0"/>
              </a:rPr>
              <a:t>Colture di cellule adese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La linea deve essere mantenuta a crescita esponenziale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Conoscenza della superficie di semina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Cellule seminate ad una confluenza troppo bassa entrano in uno stato di quiescenza e non proliferano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614613" y="2276475"/>
          <a:ext cx="398462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Grafico" r:id="rId3" imgW="6096000" imgH="4067243" progId="MSGraph.Chart.8">
                  <p:embed followColorScheme="full"/>
                </p:oleObj>
              </mc:Choice>
              <mc:Fallback>
                <p:oleObj name="Grafico" r:id="rId3" imgW="6096000" imgH="4067243" progId="MSGraph.Chart.8">
                  <p:embed followColorScheme="full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2276475"/>
                        <a:ext cx="3984625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63938" y="4435475"/>
            <a:ext cx="16684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200">
                <a:solidFill>
                  <a:schemeClr val="tx1"/>
                </a:solidFill>
                <a:latin typeface="Arial" charset="0"/>
              </a:rPr>
              <a:t>Densità cellulare (10</a:t>
            </a:r>
            <a:r>
              <a:rPr lang="it-IT" sz="1200" baseline="30000">
                <a:solidFill>
                  <a:schemeClr val="tx1"/>
                </a:solidFill>
                <a:latin typeface="Arial" charset="0"/>
              </a:rPr>
              <a:t>x</a:t>
            </a:r>
            <a:r>
              <a:rPr lang="it-IT" sz="120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 rot="-5400000">
            <a:off x="1799431" y="3105944"/>
            <a:ext cx="1355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200">
                <a:solidFill>
                  <a:schemeClr val="tx1"/>
                </a:solidFill>
                <a:latin typeface="Arial" charset="0"/>
              </a:rPr>
              <a:t>Numero di cellule</a:t>
            </a:r>
          </a:p>
        </p:txBody>
      </p:sp>
      <p:sp>
        <p:nvSpPr>
          <p:cNvPr id="8" name="Ovale 7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Numero di passaggi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Il numero di volte che la coltura è stata passata («split»)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it-IT" dirty="0" smtClean="0"/>
              <a:t>in un nuovo recipiente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dirty="0" smtClean="0"/>
          </a:p>
          <a:p>
            <a:pPr eaLnBrk="1" hangingPunct="1">
              <a:defRPr/>
            </a:pPr>
            <a:r>
              <a:rPr lang="it-IT" dirty="0" smtClean="0"/>
              <a:t>Va sempre indicato sul contenitore, e sui metodi della pubblicazione</a:t>
            </a:r>
          </a:p>
          <a:p>
            <a:pPr eaLnBrk="1" hangingPunct="1">
              <a:defRPr/>
            </a:pPr>
            <a:endParaRPr lang="it-IT" dirty="0"/>
          </a:p>
          <a:p>
            <a:pPr eaLnBrk="1" hangingPunct="1">
              <a:defRPr/>
            </a:pPr>
            <a:r>
              <a:rPr lang="it-IT" dirty="0" smtClean="0"/>
              <a:t>Si  consiglia di usare le cellule non oltre un certo numero di passaggi per evitare le modificazioni fenotipiche indotte dalla coltura prolungata</a:t>
            </a:r>
            <a:endParaRPr lang="en-US" dirty="0"/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800">
                <a:latin typeface="Tahoma" pitchFamily="34" charset="0"/>
              </a:rPr>
              <a:t>Protocollo: sottocoltura di cellule aderenti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29600" cy="4876800"/>
          </a:xfrm>
        </p:spPr>
        <p:txBody>
          <a:bodyPr/>
          <a:lstStyle/>
          <a:p>
            <a:pPr eaLnBrk="1" hangingPunct="1"/>
            <a:r>
              <a:rPr lang="it-IT" dirty="0" smtClean="0"/>
              <a:t>Le cellule smettono di crescere quando raggiungono il 100% di confluenza o in seguito ad esaurimento dei fattori nutritivi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Le cellule vanno portate in sospensione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Si utilizzano proteasi, soluzioni di proteasi e agenti alchilanti o metodi meccanici</a:t>
            </a:r>
          </a:p>
        </p:txBody>
      </p:sp>
      <p:sp>
        <p:nvSpPr>
          <p:cNvPr id="5" name="Ovale 4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6642E02417E9469BFCFDC81FD8BBA2" ma:contentTypeVersion="2" ma:contentTypeDescription="Creare un nuovo documento." ma:contentTypeScope="" ma:versionID="be9b279acfe42b68766eb26418fff329">
  <xsd:schema xmlns:xsd="http://www.w3.org/2001/XMLSchema" xmlns:xs="http://www.w3.org/2001/XMLSchema" xmlns:p="http://schemas.microsoft.com/office/2006/metadata/properties" xmlns:ns2="85daee4d-ab52-42d9-80e7-389bc7dff98b" targetNamespace="http://schemas.microsoft.com/office/2006/metadata/properties" ma:root="true" ma:fieldsID="ef3ec25ca2c7ba4acc157c190441467f" ns2:_="">
    <xsd:import namespace="85daee4d-ab52-42d9-80e7-389bc7dff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ee4d-ab52-42d9-80e7-389bc7dff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84C596-6B20-4D38-A630-2A2180A095A6}"/>
</file>

<file path=customXml/itemProps2.xml><?xml version="1.0" encoding="utf-8"?>
<ds:datastoreItem xmlns:ds="http://schemas.openxmlformats.org/officeDocument/2006/customXml" ds:itemID="{1F281978-4989-488B-83E9-34E3B505FC37}"/>
</file>

<file path=customXml/itemProps3.xml><?xml version="1.0" encoding="utf-8"?>
<ds:datastoreItem xmlns:ds="http://schemas.openxmlformats.org/officeDocument/2006/customXml" ds:itemID="{FB0BAE5D-DE85-42A8-A1BC-E40A520AB2CD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1819</TotalTime>
  <Words>1101</Words>
  <Application>Microsoft Office PowerPoint</Application>
  <PresentationFormat>Presentazione su schermo (4:3)</PresentationFormat>
  <Paragraphs>209</Paragraphs>
  <Slides>23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Symbol</vt:lpstr>
      <vt:lpstr>Tahoma</vt:lpstr>
      <vt:lpstr>Times New Roman</vt:lpstr>
      <vt:lpstr>Chiaro</vt:lpstr>
      <vt:lpstr>Grafico</vt:lpstr>
      <vt:lpstr>Modelli sperimentali di cellule animali</vt:lpstr>
      <vt:lpstr>Maggiori conquiste dei modelli cellulari</vt:lpstr>
      <vt:lpstr>Presentazione standard di PowerPoint</vt:lpstr>
      <vt:lpstr>Presentazione standard di PowerPoint</vt:lpstr>
      <vt:lpstr>Colture di cellule adese</vt:lpstr>
      <vt:lpstr>Grado di confluenza</vt:lpstr>
      <vt:lpstr>Colture di cellule adese</vt:lpstr>
      <vt:lpstr>Numero di passaggi</vt:lpstr>
      <vt:lpstr>Protocollo: sottocoltura di cellule aderenti</vt:lpstr>
      <vt:lpstr>Tripsina EDTA</vt:lpstr>
      <vt:lpstr>Siero</vt:lpstr>
      <vt:lpstr>Trypan Blue</vt:lpstr>
      <vt:lpstr>Camere di conta (emocitometri)</vt:lpstr>
      <vt:lpstr>Calcolo del numero di cellule</vt:lpstr>
      <vt:lpstr>Calcolo del numero di cellule</vt:lpstr>
      <vt:lpstr>Presentazione standard di PowerPoint</vt:lpstr>
      <vt:lpstr>Pratica della “banca cellulare”</vt:lpstr>
      <vt:lpstr>Rilevamento della contaminazione</vt:lpstr>
      <vt:lpstr>Disinfettanti</vt:lpstr>
      <vt:lpstr>Metodi di disinfezione e sterilizzazione</vt:lpstr>
      <vt:lpstr>Contaminazione da microorganismi</vt:lpstr>
      <vt:lpstr>Contaminazione da micoplasma</vt:lpstr>
      <vt:lpstr>Contaminazione da micoplasma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COLTURE CELLULARI</dc:title>
  <dc:creator>Adriano</dc:creator>
  <cp:lastModifiedBy>Adriano Angelucci</cp:lastModifiedBy>
  <cp:revision>154</cp:revision>
  <dcterms:created xsi:type="dcterms:W3CDTF">2006-12-28T21:25:54Z</dcterms:created>
  <dcterms:modified xsi:type="dcterms:W3CDTF">2021-03-26T08:12:42Z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0x010100246642E02417E9469BFCFDC81FD8BBA2</vt:lpwstr>
  </property>
</Properties>
</file>