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3.jpg" ContentType="image/jpeg"/>
  <Override PartName="/ppt/media/image15.JPG" ContentType="image/jpeg"/>
  <Override PartName="/ppt/media/image16.jpg" ContentType="image/jpeg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813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5" r:id="rId4"/>
    <p:sldId id="257" r:id="rId5"/>
    <p:sldId id="258" r:id="rId6"/>
    <p:sldId id="259" r:id="rId7"/>
    <p:sldId id="271" r:id="rId8"/>
    <p:sldId id="270" r:id="rId9"/>
    <p:sldId id="272" r:id="rId10"/>
    <p:sldId id="27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3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0" autoAdjust="0"/>
    <p:restoredTop sz="94660"/>
  </p:normalViewPr>
  <p:slideViewPr>
    <p:cSldViewPr>
      <p:cViewPr varScale="1">
        <p:scale>
          <a:sx n="73" d="100"/>
          <a:sy n="73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8F2430-C4CD-44E1-A151-A44C0B29A1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37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9EF0237-C56D-422E-9D71-62A44D3D53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083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52A10D-5F53-40BB-B878-E5CD3AEE2E92}" type="slidenum">
              <a:rPr lang="it-IT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it-IT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25900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37A6-6783-4DEE-B79D-B650F5EB00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9BC6-35C1-4A8E-96D8-E7761EF3A4E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9B50-EED1-4056-A8A1-1C1644AB23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3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15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13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106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26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3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966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16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55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8D3F-174A-4AF6-ADE3-6ED88EBAEB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54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201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4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44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B68C-E089-4F99-BDAE-D46762B946E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0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8FE1-2E74-4BCD-AD98-37FA1E8103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6B6A-C237-4950-8F1B-0E2B8E46AD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4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35B2-ECA7-42DB-B575-6F97E28594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EDB2-7458-4D82-A05C-9F4391D21D2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8B24-F0F3-4ADD-9E33-2CD86BBE508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0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EBFC-E0C4-4BE0-845D-E623EFF4A16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3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C623EB-566B-4EEE-9D55-E158A58C514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2" r:id="rId2"/>
    <p:sldLayoutId id="2147483810" r:id="rId3"/>
    <p:sldLayoutId id="2147483803" r:id="rId4"/>
    <p:sldLayoutId id="2147483811" r:id="rId5"/>
    <p:sldLayoutId id="2147483804" r:id="rId6"/>
    <p:sldLayoutId id="2147483805" r:id="rId7"/>
    <p:sldLayoutId id="2147483812" r:id="rId8"/>
    <p:sldLayoutId id="2147483806" r:id="rId9"/>
    <p:sldLayoutId id="2147483807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3EE40-E460-4674-9705-ECA8CD2CED4E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203BD3-78EB-45A1-B160-7A9B7B2D41E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83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Modelli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sperimentali</a:t>
            </a:r>
            <a:r>
              <a:rPr lang="en-US" dirty="0" smtClean="0">
                <a:latin typeface="Tahoma" pitchFamily="34" charset="0"/>
              </a:rPr>
              <a:t> di cellule </a:t>
            </a:r>
            <a:r>
              <a:rPr lang="en-US" dirty="0" err="1" smtClean="0">
                <a:latin typeface="Tahoma" pitchFamily="34" charset="0"/>
              </a:rPr>
              <a:t>animali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500438"/>
            <a:ext cx="6400800" cy="24447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4.La </a:t>
            </a:r>
            <a:r>
              <a:rPr lang="en-US" dirty="0" err="1" smtClean="0"/>
              <a:t>sperimentazione</a:t>
            </a:r>
            <a:r>
              <a:rPr lang="en-US" dirty="0" smtClean="0"/>
              <a:t> </a:t>
            </a:r>
            <a:r>
              <a:rPr lang="en-US" dirty="0" err="1" smtClean="0"/>
              <a:t>antitumorale</a:t>
            </a:r>
            <a:r>
              <a:rPr lang="en-US" dirty="0" smtClean="0"/>
              <a:t> in vitro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Prof. </a:t>
            </a:r>
            <a:r>
              <a:rPr lang="en-US" sz="1800" dirty="0"/>
              <a:t>Adriano </a:t>
            </a:r>
            <a:r>
              <a:rPr lang="en-US" sz="1800" dirty="0" err="1" smtClean="0"/>
              <a:t>Angelucci</a:t>
            </a:r>
            <a:endParaRPr lang="en-US" sz="1800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1800" dirty="0"/>
              <a:t>adriano.angelucci@univaq.it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LTCMA – </a:t>
            </a:r>
            <a:r>
              <a:rPr lang="en-US" sz="1800" dirty="0" err="1" smtClean="0"/>
              <a:t>Marzo</a:t>
            </a:r>
            <a:r>
              <a:rPr lang="en-US" sz="1800" dirty="0" smtClean="0"/>
              <a:t> 2021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</p:txBody>
      </p:sp>
      <p:sp>
        <p:nvSpPr>
          <p:cNvPr id="2" name="Ovale 1"/>
          <p:cNvSpPr/>
          <p:nvPr/>
        </p:nvSpPr>
        <p:spPr>
          <a:xfrm>
            <a:off x="8892480" y="11663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2631" y="1225689"/>
            <a:ext cx="849463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RICERCA:	definizione del bersaglio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farmacologico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identificazione del composto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sintesi di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molecole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sperimentazione su modelli</a:t>
            </a:r>
            <a:r>
              <a:rPr kumimoji="0" lang="it-IT" alt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it-IT" altLang="it-IT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SVILUPPO:	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farmacocinetica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tossicologia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conferma dell’efficacia nell’uomo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71600" y="260648"/>
            <a:ext cx="761663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REALIZZA UN FARMACO ANTITUMORALE?</a:t>
            </a:r>
          </a:p>
        </p:txBody>
      </p:sp>
    </p:spTree>
    <p:extLst>
      <p:ext uri="{BB962C8B-B14F-4D97-AF65-F5344CB8AC3E}">
        <p14:creationId xmlns:p14="http://schemas.microsoft.com/office/powerpoint/2010/main" val="12061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963613"/>
            <a:ext cx="9144000" cy="5618162"/>
            <a:chOff x="0" y="963613"/>
            <a:chExt cx="9144000" cy="5618162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713038" y="2149475"/>
              <a:ext cx="6288087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88872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Figure 2.</a:t>
              </a:r>
              <a:r>
                <a:rPr kumimoji="0" lang="it-IT" altLang="it-IT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 Biotech drug discovery process. </a:t>
              </a:r>
              <a:endPara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" name="Picture 3" descr="http://www.agbioforum.org/v8n1/v8n1a03-f0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3613"/>
              <a:ext cx="9144000" cy="561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4"/>
            <p:cNvSpPr txBox="1"/>
            <p:nvPr/>
          </p:nvSpPr>
          <p:spPr>
            <a:xfrm>
              <a:off x="3317966" y="6212443"/>
              <a:ext cx="61427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it-IT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nni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943061" y="1297397"/>
              <a:ext cx="486723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Scoperta del bersaglio e sintesi del composto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570162" y="1915874"/>
              <a:ext cx="343875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Valutazione preclinica 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487782" y="2285206"/>
              <a:ext cx="416705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Trial di fase 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(20-30 volontari)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002472" y="2978368"/>
              <a:ext cx="451652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Trial di fase II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(100-200 volontari)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383506" y="3580602"/>
              <a:ext cx="376049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Trial di fase III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(1000-2000 volontari)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458539" y="4356883"/>
              <a:ext cx="268546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Approvazione</a:t>
              </a: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810291" y="4907408"/>
              <a:ext cx="233370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Sorveglianza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827584" y="26490"/>
            <a:ext cx="7616637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REALIZZA UN FARMACO ANTITUMORALE?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8488" y="617365"/>
            <a:ext cx="5415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Cronologia dello sviluppo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 farmaci</a:t>
            </a:r>
          </a:p>
        </p:txBody>
      </p:sp>
    </p:spTree>
    <p:extLst>
      <p:ext uri="{BB962C8B-B14F-4D97-AF65-F5344CB8AC3E}">
        <p14:creationId xmlns:p14="http://schemas.microsoft.com/office/powerpoint/2010/main" val="22135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04661" y="1145064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06067" y="875862"/>
            <a:ext cx="1446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(milioni €)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/>
          </p:nvPr>
        </p:nvGraphicFramePr>
        <p:xfrm>
          <a:off x="203670" y="1701295"/>
          <a:ext cx="3870689" cy="4538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6284">
                  <a:extLst>
                    <a:ext uri="{9D8B030D-6E8A-4147-A177-3AD203B41FA5}">
                      <a16:colId xmlns:a16="http://schemas.microsoft.com/office/drawing/2014/main" val="2827139454"/>
                    </a:ext>
                  </a:extLst>
                </a:gridCol>
                <a:gridCol w="1894405">
                  <a:extLst>
                    <a:ext uri="{9D8B030D-6E8A-4147-A177-3AD203B41FA5}">
                      <a16:colId xmlns:a16="http://schemas.microsoft.com/office/drawing/2014/main" val="4246530843"/>
                    </a:ext>
                  </a:extLst>
                </a:gridCol>
              </a:tblGrid>
              <a:tr h="75491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Ricerca</a:t>
                      </a:r>
                      <a:r>
                        <a:rPr lang="it-IT" sz="1600" baseline="0" dirty="0" smtClean="0"/>
                        <a:t> bersagli </a:t>
                      </a:r>
                    </a:p>
                    <a:p>
                      <a:pPr algn="ctr"/>
                      <a:r>
                        <a:rPr lang="it-IT" sz="1600" baseline="0" dirty="0" smtClean="0"/>
                        <a:t>sintesi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/>
                        <a:t>200</a:t>
                      </a:r>
                      <a:endParaRPr lang="it-IT" sz="3200" dirty="0"/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382800"/>
                  </a:ext>
                </a:extLst>
              </a:tr>
              <a:tr h="779789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Valutazioni in vitro</a:t>
                      </a:r>
                    </a:p>
                    <a:p>
                      <a:pPr algn="ctr"/>
                      <a:r>
                        <a:rPr lang="it-IT" sz="1600" dirty="0" smtClean="0"/>
                        <a:t>Selezione preclinica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/>
                        <a:t>500</a:t>
                      </a:r>
                      <a:endParaRPr lang="it-IT" sz="3200" dirty="0"/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6545670"/>
                  </a:ext>
                </a:extLst>
              </a:tr>
              <a:tr h="75863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Trial fase I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/>
                        <a:t>750</a:t>
                      </a:r>
                      <a:endParaRPr lang="it-IT" sz="3200" dirty="0"/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239394"/>
                  </a:ext>
                </a:extLst>
              </a:tr>
              <a:tr h="69285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Trial fase II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/>
                        <a:t>1000</a:t>
                      </a:r>
                      <a:endParaRPr lang="it-IT" sz="3200" dirty="0"/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126393"/>
                  </a:ext>
                </a:extLst>
              </a:tr>
              <a:tr h="692075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Trial fase III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/>
                        <a:t>1300</a:t>
                      </a:r>
                      <a:endParaRPr lang="it-IT" sz="3200" dirty="0"/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8748095"/>
                  </a:ext>
                </a:extLst>
              </a:tr>
              <a:tr h="86057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Revisione dei risultati</a:t>
                      </a:r>
                    </a:p>
                    <a:p>
                      <a:pPr algn="ctr"/>
                      <a:r>
                        <a:rPr lang="it-IT" sz="1600" dirty="0" smtClean="0"/>
                        <a:t>Valutazione post approvazione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/>
                        <a:t>1500</a:t>
                      </a:r>
                      <a:endParaRPr lang="it-IT" sz="3200" dirty="0"/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577422"/>
                  </a:ext>
                </a:extLst>
              </a:tr>
            </a:tbl>
          </a:graphicData>
        </a:graphic>
      </p:graphicFrame>
      <p:grpSp>
        <p:nvGrpSpPr>
          <p:cNvPr id="32" name="Gruppo 31"/>
          <p:cNvGrpSpPr/>
          <p:nvPr/>
        </p:nvGrpSpPr>
        <p:grpSpPr>
          <a:xfrm>
            <a:off x="4623025" y="1406674"/>
            <a:ext cx="3960468" cy="5340712"/>
            <a:chOff x="4287792" y="1428581"/>
            <a:chExt cx="3960468" cy="534071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22" r="9281" b="2367"/>
            <a:stretch/>
          </p:blipFill>
          <p:spPr>
            <a:xfrm rot="5400000">
              <a:off x="3631114" y="2152146"/>
              <a:ext cx="5340712" cy="3893581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4287792" y="1527697"/>
              <a:ext cx="18828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Numero di composti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060732" y="1965724"/>
              <a:ext cx="1138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IN" panose="02000603040000020004" pitchFamily="2" charset="0"/>
                  <a:ea typeface="+mn-ea"/>
                  <a:cs typeface="+mn-cs"/>
                </a:rPr>
                <a:t>50000</a:t>
              </a:r>
              <a:endPara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" panose="02000603040000020004" pitchFamily="2" charset="0"/>
                <a:ea typeface="+mn-ea"/>
                <a:cs typeface="+mn-cs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364666" y="2389884"/>
              <a:ext cx="756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IN" panose="02000603040000020004" pitchFamily="2" charset="0"/>
                  <a:ea typeface="+mn-ea"/>
                  <a:cs typeface="+mn-cs"/>
                </a:rPr>
                <a:t>500</a:t>
              </a:r>
              <a:endPara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" panose="0200060304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489916" y="3177146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IN" panose="02000603040000020004" pitchFamily="2" charset="0"/>
                  <a:ea typeface="+mn-ea"/>
                  <a:cs typeface="+mn-cs"/>
                </a:rPr>
                <a:t>50</a:t>
              </a:r>
              <a:endPara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" panose="02000603040000020004" pitchFamily="2" charset="0"/>
                <a:ea typeface="+mn-ea"/>
                <a:cs typeface="+mn-cs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629161" y="4741172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IN" panose="02000603040000020004" pitchFamily="2" charset="0"/>
                  <a:ea typeface="+mn-ea"/>
                  <a:cs typeface="+mn-cs"/>
                </a:rPr>
                <a:t>5</a:t>
              </a:r>
              <a:endPara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" panose="02000603040000020004" pitchFamily="2" charset="0"/>
                <a:ea typeface="+mn-ea"/>
                <a:cs typeface="+mn-cs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489916" y="3941449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IN" panose="02000603040000020004" pitchFamily="2" charset="0"/>
                  <a:ea typeface="+mn-ea"/>
                  <a:cs typeface="+mn-cs"/>
                </a:rPr>
                <a:t>10</a:t>
              </a:r>
              <a:endPara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" panose="02000603040000020004" pitchFamily="2" charset="0"/>
                <a:ea typeface="+mn-ea"/>
                <a:cs typeface="+mn-cs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640773" y="6127686"/>
              <a:ext cx="11010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IN" panose="02000603040000020004" pitchFamily="2" charset="0"/>
                  <a:ea typeface="+mn-ea"/>
                  <a:cs typeface="+mn-cs"/>
                </a:rPr>
                <a:t>1 farmaco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IN" panose="02000603040000020004" pitchFamily="2" charset="0"/>
                  <a:ea typeface="+mn-ea"/>
                  <a:cs typeface="+mn-cs"/>
                </a:rPr>
                <a:t>approvato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" panose="02000603040000020004" pitchFamily="2" charset="0"/>
                <a:ea typeface="+mn-ea"/>
                <a:cs typeface="+mn-cs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354679" y="2946392"/>
              <a:ext cx="3893581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approvazione            studi sull’uomo  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ccia in giù 22"/>
            <p:cNvSpPr/>
            <p:nvPr/>
          </p:nvSpPr>
          <p:spPr>
            <a:xfrm>
              <a:off x="6035103" y="2107334"/>
              <a:ext cx="495337" cy="2173126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4335981" y="5631309"/>
              <a:ext cx="3893581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approvazione        commercializzazione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354679" y="6262039"/>
              <a:ext cx="1759022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uso clinico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115616" y="188640"/>
            <a:ext cx="6992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Costi e numero di composti da valutare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8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528" y="260648"/>
            <a:ext cx="851066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Le </a:t>
            </a:r>
            <a:r>
              <a:rPr kumimoji="0" lang="it-IT" alt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sfide biotecnologie </a:t>
            </a: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nello sviluppo dei farmaci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536" y="1124744"/>
            <a:ext cx="8002664" cy="52629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L’identificazione di nuovi principi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attivi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-ricerca di base –nuove tecnologie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Strumenti di sperimentazione più potenti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-analisi genomica e proteomica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Modelli di patologia più predittivi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-modelli cellulari più numerosi e complessi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Identificazione </a:t>
            </a: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 raggruppamento di pazienti in popolazioni terapeuticamente omogenee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-medicina di precisione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536" y="-171400"/>
            <a:ext cx="8397875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RICERCA CLINICA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 I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Tossicità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(durata media 1 anno 20-80 soggetti):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tollerabilità nei volontari sani (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massima dose tollerata,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minima dose efficace, rapporto dose/effetto, durata dell’effetto,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fenomeni </a:t>
            </a:r>
            <a:r>
              <a:rPr kumimoji="0" lang="it-IT" alt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secondari) – </a:t>
            </a:r>
            <a:r>
              <a:rPr kumimoji="0" lang="it-IT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farmacocinetica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 II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Beneficio terapeutico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(2-3 anni, 200-300 pazienti):</a:t>
            </a: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prime ricerche controllate su pazienti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scelta delle dosi </a:t>
            </a:r>
            <a:r>
              <a:rPr kumimoji="0" lang="it-IT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efficaci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 III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Confronto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(2-4 anni, 1000-3000 pazienti):</a:t>
            </a:r>
            <a:endParaRPr kumimoji="0" lang="it-IT" alt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ricerche multicentriche per confermare efficacia 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tollerabilità e stabilire il profilo terapeutico </a:t>
            </a: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(posologia,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indicazioni, controindicazioni, fenomeni secondari, precauzioni</a:t>
            </a:r>
            <a:r>
              <a:rPr kumimoji="0" lang="it-IT" alt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endParaRPr kumimoji="0" lang="it-IT" alt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endParaRPr kumimoji="0" lang="it-IT" alt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AUTORIZZAZIONE ALLA IMMISSIONE IN 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 IV 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Farmacovigilanza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approfondimento delle interazioni.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0" algn="l"/>
                <a:tab pos="1143000" algn="l"/>
              </a:tabLst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Determinazione comparativa del valore terapeutico </a:t>
            </a:r>
            <a:endParaRPr kumimoji="0" lang="it-IT" altLang="it-IT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93"/>
          <a:stretch/>
        </p:blipFill>
        <p:spPr>
          <a:xfrm>
            <a:off x="794556" y="2200891"/>
            <a:ext cx="4502146" cy="44160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43608" y="116632"/>
            <a:ext cx="707123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L’IMPORTANZA DEI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MODELLI SPERIMENTALI PRECLINICI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5747" y="681631"/>
            <a:ext cx="8948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sperimentazione preclinica si basa in larga parte sulla valutazione dei farmaci su modelli cellulari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Tramite le tecniche di colture cellulari è possibile coltivare in vitro le cellule tumorali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499902" y="2327891"/>
            <a:ext cx="348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linee cellulari tumorali derivano da biopsie di pazienti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99901" y="3568148"/>
            <a:ext cx="3488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Vista l’eterogeneità nel singolo tumore e tra pazienti la coltura rappresenterà solo un modello parziale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99901" y="5423958"/>
            <a:ext cx="3488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Tale modello comunque è di facile realizzazione e con costi ragionevoli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589362" y="2971076"/>
            <a:ext cx="6548038" cy="3426371"/>
            <a:chOff x="1973662" y="3034576"/>
            <a:chExt cx="6548038" cy="3426371"/>
          </a:xfrm>
        </p:grpSpPr>
        <p:pic>
          <p:nvPicPr>
            <p:cNvPr id="2" name="Picture 4" descr="Image result for ic50 te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662" y="3034576"/>
              <a:ext cx="5659037" cy="3426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5737534" y="3221012"/>
              <a:ext cx="27841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Composto di riferimento</a:t>
              </a:r>
              <a:endPara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5737534" y="3529165"/>
              <a:ext cx="27841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Composto da testare</a:t>
              </a:r>
              <a:endPara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198029" y="6073071"/>
              <a:ext cx="25117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concentrazione</a:t>
              </a:r>
              <a:endPara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627784" y="116632"/>
            <a:ext cx="35486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DI CITOTOSSICITA’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95747" y="681631"/>
            <a:ext cx="8948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valutazione di un gran numero di composti viene eseguita calcolando l’efficacia di tali composti nell’uccidere o rallentare la crescita delle cellule in coltura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Adottando protocolli standard è possibile quindi calcolare un valore di concentrazione (IC50) che permette di confrontare tra loro i diversi composti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33004" y="5373216"/>
            <a:ext cx="4121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IC50= concentrazione di un inibitore capace di indurre il 50% di effetto inibitorio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18096" y="4077072"/>
            <a:ext cx="4121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C50= concentrazione del farmaco capace di indurre il 50% del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massimo effetto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1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59632" y="116632"/>
            <a:ext cx="648036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DI CITOTOSSICITA’-DILUIZIONE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FARMACO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111500"/>
            <a:ext cx="7264400" cy="36068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95747" y="643259"/>
            <a:ext cx="8948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eseguire correttamente un test di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citossicità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è necessario: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-un modello cellulare adatto (responsivo)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-usare i controlli adeguati (controllo di crescita)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-ripetere l’esperimento in replicati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-eseguire correttamente diluizioni seriali della sostanza da testare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001000" cy="56197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15616" y="32859"/>
            <a:ext cx="65828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ANALISI DELLA VITALITA’ CELLULARE – SAGGIO MTT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59503" b="77120"/>
          <a:stretch/>
        </p:blipFill>
        <p:spPr>
          <a:xfrm>
            <a:off x="17485" y="0"/>
            <a:ext cx="2507866" cy="8238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492896"/>
            <a:ext cx="6730147" cy="40675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51236"/>
          <a:stretch/>
        </p:blipFill>
        <p:spPr>
          <a:xfrm>
            <a:off x="1259632" y="692696"/>
            <a:ext cx="6192688" cy="17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3168351" cy="237626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5576" y="4221088"/>
            <a:ext cx="168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FASCIAZIONE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620688"/>
            <a:ext cx="302433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1-COS’E’ UN TUMORE?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2474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Il tumore è una massa di tessuto di un organismo pluricellulare che evolve  indipendentemente dal programma genetico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dell’organismo</a:t>
            </a:r>
          </a:p>
        </p:txBody>
      </p:sp>
      <p:pic>
        <p:nvPicPr>
          <p:cNvPr id="6" name="Picture 2" descr="http://www.sansalvo.net/archivi/immagini/2012/G/galla_della_querc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22273" r="24691" b="16970"/>
          <a:stretch/>
        </p:blipFill>
        <p:spPr bwMode="auto">
          <a:xfrm>
            <a:off x="1115616" y="5085184"/>
            <a:ext cx="1993019" cy="16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115616" y="1844824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…nelle piante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99592" y="4653136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…indotta dagli insetti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47664" y="63813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bg1"/>
                </a:solidFill>
              </a:rPr>
              <a:t>GALLA</a:t>
            </a:r>
            <a:endParaRPr lang="it-IT" sz="18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64088" y="1772816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…indotta dai virus</a:t>
            </a:r>
          </a:p>
        </p:txBody>
      </p:sp>
      <p:sp>
        <p:nvSpPr>
          <p:cNvPr id="11" name="object 3"/>
          <p:cNvSpPr/>
          <p:nvPr/>
        </p:nvSpPr>
        <p:spPr>
          <a:xfrm>
            <a:off x="4139952" y="2132856"/>
            <a:ext cx="4448512" cy="2263253"/>
          </a:xfrm>
          <a:prstGeom prst="rect">
            <a:avLst/>
          </a:prstGeom>
          <a:blipFill>
            <a:blip r:embed="rId4" cstate="print"/>
            <a:srcRect/>
            <a:stretch>
              <a:fillRect l="-37256" b="-19860"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CasellaDiTesto 11"/>
          <p:cNvSpPr txBox="1"/>
          <p:nvPr/>
        </p:nvSpPr>
        <p:spPr>
          <a:xfrm>
            <a:off x="4355976" y="4005064"/>
            <a:ext cx="3295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EPITELIO CERVICE UTERINA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5085184"/>
            <a:ext cx="2376264" cy="160546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076056" y="4581128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</a:rPr>
              <a:t>…può essere trasmissibile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804248" y="5229200"/>
            <a:ext cx="18722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devil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facial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tumor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disease</a:t>
            </a:r>
            <a:r>
              <a:rPr lang="it-IT" sz="2400" dirty="0">
                <a:solidFill>
                  <a:srgbClr val="FF0000"/>
                </a:solidFill>
              </a:rPr>
              <a:t> (DFTD)</a:t>
            </a:r>
          </a:p>
        </p:txBody>
      </p:sp>
    </p:spTree>
    <p:extLst>
      <p:ext uri="{BB962C8B-B14F-4D97-AF65-F5344CB8AC3E}">
        <p14:creationId xmlns:p14="http://schemas.microsoft.com/office/powerpoint/2010/main" val="41628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0648"/>
            <a:ext cx="5688632" cy="16702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59503" b="77120"/>
          <a:stretch/>
        </p:blipFill>
        <p:spPr>
          <a:xfrm>
            <a:off x="17485" y="0"/>
            <a:ext cx="2507866" cy="8238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628800"/>
            <a:ext cx="7972425" cy="20002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671292"/>
            <a:ext cx="80581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07975"/>
            <a:ext cx="3950024" cy="39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03648" y="188640"/>
            <a:ext cx="65743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PERCHE’ E’ DIFFICILE CURARE UN TUMORE?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72816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Curare un tumore quindi significa: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Individuarne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peculiarità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Creare gli inibitori adatti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Avere dei modelli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adeguati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Acquisire esperienza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tramite sperimentazione (giocare)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5447" y="836712"/>
            <a:ext cx="880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prstClr val="black"/>
                </a:solidFill>
                <a:latin typeface="Calibri" panose="020F0502020204030204"/>
              </a:rPr>
              <a:t>Le cellule tumorali non sono abbastanza diverse dalle cellule normali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3779912" y="2780928"/>
            <a:ext cx="1800200" cy="1584176"/>
            <a:chOff x="3779912" y="2780928"/>
            <a:chExt cx="1800200" cy="1584176"/>
          </a:xfrm>
        </p:grpSpPr>
        <p:sp>
          <p:nvSpPr>
            <p:cNvPr id="2" name="Ovale 1"/>
            <p:cNvSpPr/>
            <p:nvPr/>
          </p:nvSpPr>
          <p:spPr>
            <a:xfrm>
              <a:off x="4932040" y="3789040"/>
              <a:ext cx="648072" cy="576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2 8"/>
            <p:cNvCxnSpPr/>
            <p:nvPr/>
          </p:nvCxnSpPr>
          <p:spPr>
            <a:xfrm>
              <a:off x="3779912" y="2780928"/>
              <a:ext cx="1224136" cy="10801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/>
          <p:cNvGrpSpPr/>
          <p:nvPr/>
        </p:nvGrpSpPr>
        <p:grpSpPr>
          <a:xfrm>
            <a:off x="6444208" y="3356992"/>
            <a:ext cx="864096" cy="3384376"/>
            <a:chOff x="6444208" y="3356992"/>
            <a:chExt cx="864096" cy="3384376"/>
          </a:xfrm>
        </p:grpSpPr>
        <p:sp>
          <p:nvSpPr>
            <p:cNvPr id="8" name="Ovale 7"/>
            <p:cNvSpPr/>
            <p:nvPr/>
          </p:nvSpPr>
          <p:spPr>
            <a:xfrm>
              <a:off x="6444208" y="6165304"/>
              <a:ext cx="648072" cy="5760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2 11"/>
            <p:cNvCxnSpPr/>
            <p:nvPr/>
          </p:nvCxnSpPr>
          <p:spPr>
            <a:xfrm flipH="1">
              <a:off x="6876256" y="3356992"/>
              <a:ext cx="432048" cy="27363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o 15"/>
          <p:cNvGrpSpPr/>
          <p:nvPr/>
        </p:nvGrpSpPr>
        <p:grpSpPr>
          <a:xfrm>
            <a:off x="1763688" y="2852936"/>
            <a:ext cx="4464496" cy="3312368"/>
            <a:chOff x="1763688" y="2852936"/>
            <a:chExt cx="4464496" cy="3312368"/>
          </a:xfrm>
        </p:grpSpPr>
        <p:sp>
          <p:nvSpPr>
            <p:cNvPr id="7" name="Ovale 6"/>
            <p:cNvSpPr/>
            <p:nvPr/>
          </p:nvSpPr>
          <p:spPr>
            <a:xfrm>
              <a:off x="2987824" y="2852936"/>
              <a:ext cx="3240360" cy="33123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5" name="Connettore 2 14"/>
            <p:cNvCxnSpPr/>
            <p:nvPr/>
          </p:nvCxnSpPr>
          <p:spPr>
            <a:xfrm flipV="1">
              <a:off x="1763688" y="4509120"/>
              <a:ext cx="1152128" cy="720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002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0808"/>
            <a:ext cx="8864303" cy="47971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19672" y="116632"/>
            <a:ext cx="620528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PROPRIETA’ BIOLOGICHE DEL TUMORE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2" y="836712"/>
            <a:ext cx="880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complessità e l’eterogeneità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intertumorale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rende difficile avere un modello sperimentale sempre valido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5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umor clonal evolution of multicellular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"/>
          <a:stretch/>
        </p:blipFill>
        <p:spPr bwMode="auto">
          <a:xfrm>
            <a:off x="1043608" y="1844824"/>
            <a:ext cx="6522016" cy="481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195736" y="0"/>
            <a:ext cx="448565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 smtClean="0">
                <a:solidFill>
                  <a:prstClr val="black"/>
                </a:solidFill>
                <a:latin typeface="Calibri" panose="020F0502020204030204"/>
              </a:rPr>
              <a:t>LA RESISTENZA ALLA TERAPIA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5744" y="621673"/>
            <a:ext cx="880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tumore è in grado di resistere al trattamento farmacologico adottando delle strategie di adattamento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196752"/>
            <a:ext cx="880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farmaci attualmente disponibili quando usati singolarmente non riescono ad eliminare completamente la massa tumorale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8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42337" b="25792"/>
          <a:stretch/>
        </p:blipFill>
        <p:spPr>
          <a:xfrm>
            <a:off x="2987824" y="260648"/>
            <a:ext cx="5913729" cy="50405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409728"/>
            <a:ext cx="4590510" cy="2448272"/>
          </a:xfrm>
          <a:prstGeom prst="rect">
            <a:avLst/>
          </a:prstGeom>
        </p:spPr>
      </p:pic>
      <p:sp>
        <p:nvSpPr>
          <p:cNvPr id="4" name="Titolo 3"/>
          <p:cNvSpPr txBox="1">
            <a:spLocks/>
          </p:cNvSpPr>
          <p:nvPr/>
        </p:nvSpPr>
        <p:spPr>
          <a:xfrm>
            <a:off x="263046" y="-99392"/>
            <a:ext cx="8880954" cy="9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Ciclo cellulare come bersaglio farmacologico</a:t>
            </a:r>
            <a:endParaRPr lang="en-US" sz="2000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1331640" y="1916832"/>
            <a:ext cx="16561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331640" y="3068960"/>
            <a:ext cx="16561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55576" y="1268760"/>
            <a:ext cx="1697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Inibitori</a:t>
            </a:r>
          </a:p>
          <a:p>
            <a:r>
              <a:rPr lang="it-IT" sz="3600" dirty="0" smtClean="0"/>
              <a:t>chimici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2420888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Induttori</a:t>
            </a:r>
          </a:p>
          <a:p>
            <a:r>
              <a:rPr lang="it-IT" sz="3600" dirty="0"/>
              <a:t>d</a:t>
            </a:r>
            <a:r>
              <a:rPr lang="it-IT" sz="3600" dirty="0" smtClean="0"/>
              <a:t>i stress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2290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9D30-4220-49BC-AFDF-F47BCE3EDA17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http://www.bio-connect.nl/uploads/websiteimages/1%20Lev%20BC/GeneTex/DNA-repair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5" b="2715"/>
          <a:stretch/>
        </p:blipFill>
        <p:spPr bwMode="auto">
          <a:xfrm>
            <a:off x="172820" y="910662"/>
            <a:ext cx="8654397" cy="58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3"/>
          <p:cNvSpPr txBox="1">
            <a:spLocks/>
          </p:cNvSpPr>
          <p:nvPr/>
        </p:nvSpPr>
        <p:spPr>
          <a:xfrm>
            <a:off x="827584" y="0"/>
            <a:ext cx="8880954" cy="9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DNA come bersaglio farmacologico</a:t>
            </a:r>
            <a:endParaRPr lang="en-US" sz="2000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9592" y="1268760"/>
            <a:ext cx="122413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195736" y="1268760"/>
            <a:ext cx="122413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372200" y="1628800"/>
            <a:ext cx="1224136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9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907704" y="188640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Farmaci antimitotici</a:t>
            </a:r>
            <a:endParaRPr lang="en-US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89" b="18813"/>
          <a:stretch/>
        </p:blipFill>
        <p:spPr>
          <a:xfrm>
            <a:off x="179512" y="1412776"/>
            <a:ext cx="8568952" cy="449362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267744" y="836712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Approvati per l’uso clinico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07904" y="5877272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Sperimentali</a:t>
            </a:r>
            <a:endParaRPr lang="it-IT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755576" y="260649"/>
            <a:ext cx="7704856" cy="1224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INIBITORI DEI MICROTUBULI</a:t>
            </a:r>
            <a:endParaRPr lang="en-US" sz="4000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7"/>
          <a:stretch/>
        </p:blipFill>
        <p:spPr>
          <a:xfrm>
            <a:off x="323528" y="1340768"/>
            <a:ext cx="4248472" cy="466226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8" b="8156"/>
          <a:stretch/>
        </p:blipFill>
        <p:spPr>
          <a:xfrm>
            <a:off x="4788024" y="1340767"/>
            <a:ext cx="4168404" cy="3240361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18253"/>
              </p:ext>
            </p:extLst>
          </p:nvPr>
        </p:nvGraphicFramePr>
        <p:xfrm>
          <a:off x="4788024" y="4680436"/>
          <a:ext cx="4104456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3230483646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375916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Agenti stabilizzanti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Agenti destabilizzanti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09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TAXANI </a:t>
                      </a:r>
                    </a:p>
                    <a:p>
                      <a:r>
                        <a:rPr lang="it-IT" sz="1600" dirty="0" err="1" smtClean="0"/>
                        <a:t>Paclitaxel</a:t>
                      </a:r>
                      <a:r>
                        <a:rPr lang="it-IT" sz="1600" dirty="0" smtClean="0"/>
                        <a:t>, </a:t>
                      </a:r>
                      <a:r>
                        <a:rPr lang="it-IT" sz="1600" dirty="0" err="1" smtClean="0"/>
                        <a:t>docetaxel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ALCALOIDI DELLA VINCA</a:t>
                      </a:r>
                    </a:p>
                    <a:p>
                      <a:r>
                        <a:rPr lang="it-IT" sz="1600" dirty="0" err="1" smtClean="0"/>
                        <a:t>Vinblastina</a:t>
                      </a:r>
                      <a:r>
                        <a:rPr lang="it-IT" sz="1600" dirty="0" smtClean="0"/>
                        <a:t>, </a:t>
                      </a:r>
                      <a:r>
                        <a:rPr lang="it-IT" sz="1600" dirty="0" err="1" smtClean="0"/>
                        <a:t>vincristina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5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EPOTILONI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09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0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iaro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6642E02417E9469BFCFDC81FD8BBA2" ma:contentTypeVersion="3" ma:contentTypeDescription="Creare un nuovo documento." ma:contentTypeScope="" ma:versionID="85a2baf90b074f40190b17b29f20dc85">
  <xsd:schema xmlns:xsd="http://www.w3.org/2001/XMLSchema" xmlns:xs="http://www.w3.org/2001/XMLSchema" xmlns:p="http://schemas.microsoft.com/office/2006/metadata/properties" xmlns:ns2="85daee4d-ab52-42d9-80e7-389bc7dff98b" targetNamespace="http://schemas.microsoft.com/office/2006/metadata/properties" ma:root="true" ma:fieldsID="742d1307fd4942d988e297ff568460b0" ns2:_="">
    <xsd:import namespace="85daee4d-ab52-42d9-80e7-389bc7dff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aee4d-ab52-42d9-80e7-389bc7dff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0DC7AA-7B69-4C0F-8582-69FD26F01D59}"/>
</file>

<file path=customXml/itemProps2.xml><?xml version="1.0" encoding="utf-8"?>
<ds:datastoreItem xmlns:ds="http://schemas.openxmlformats.org/officeDocument/2006/customXml" ds:itemID="{D9DEC770-2E7B-4CAC-855C-2905C5B3BB13}"/>
</file>

<file path=customXml/itemProps3.xml><?xml version="1.0" encoding="utf-8"?>
<ds:datastoreItem xmlns:ds="http://schemas.openxmlformats.org/officeDocument/2006/customXml" ds:itemID="{2D450E84-2AF6-4571-B6CC-48D6CA6665E6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1898</TotalTime>
  <Words>618</Words>
  <Application>Microsoft Office PowerPoint</Application>
  <PresentationFormat>Presentazione su schermo (4:3)</PresentationFormat>
  <Paragraphs>177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DIN</vt:lpstr>
      <vt:lpstr>Goudy Old Style</vt:lpstr>
      <vt:lpstr>Tahoma</vt:lpstr>
      <vt:lpstr>Times New Roman</vt:lpstr>
      <vt:lpstr>Verdana</vt:lpstr>
      <vt:lpstr>Chiaro</vt:lpstr>
      <vt:lpstr>Tema di Office</vt:lpstr>
      <vt:lpstr>Modelli sperimentali di cellule animali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COLTURE CELLULARI</dc:title>
  <dc:creator>Adriano</dc:creator>
  <cp:lastModifiedBy>Adriano Angelucci</cp:lastModifiedBy>
  <cp:revision>164</cp:revision>
  <dcterms:created xsi:type="dcterms:W3CDTF">2006-12-28T21:25:54Z</dcterms:created>
  <dcterms:modified xsi:type="dcterms:W3CDTF">2021-04-08T14:32:09Z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0x010100246642E02417E9469BFCFDC81FD8BBA2</vt:lpwstr>
  </property>
</Properties>
</file>